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1" r:id="rId1"/>
  </p:sldMasterIdLst>
  <p:notesMasterIdLst>
    <p:notesMasterId r:id="rId29"/>
  </p:notesMasterIdLst>
  <p:sldIdLst>
    <p:sldId id="256" r:id="rId2"/>
    <p:sldId id="257" r:id="rId3"/>
    <p:sldId id="293" r:id="rId4"/>
    <p:sldId id="294" r:id="rId5"/>
    <p:sldId id="291" r:id="rId6"/>
    <p:sldId id="274" r:id="rId7"/>
    <p:sldId id="259" r:id="rId8"/>
    <p:sldId id="290" r:id="rId9"/>
    <p:sldId id="262" r:id="rId10"/>
    <p:sldId id="263" r:id="rId11"/>
    <p:sldId id="279" r:id="rId12"/>
    <p:sldId id="277" r:id="rId13"/>
    <p:sldId id="292" r:id="rId14"/>
    <p:sldId id="264" r:id="rId15"/>
    <p:sldId id="265" r:id="rId16"/>
    <p:sldId id="266" r:id="rId17"/>
    <p:sldId id="281" r:id="rId18"/>
    <p:sldId id="268" r:id="rId19"/>
    <p:sldId id="269" r:id="rId20"/>
    <p:sldId id="280" r:id="rId21"/>
    <p:sldId id="270" r:id="rId22"/>
    <p:sldId id="272" r:id="rId23"/>
    <p:sldId id="284" r:id="rId24"/>
    <p:sldId id="283" r:id="rId25"/>
    <p:sldId id="288" r:id="rId26"/>
    <p:sldId id="273" r:id="rId27"/>
    <p:sldId id="28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E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13882A-0306-3D49-91C4-0747A9B6D377}" v="1" dt="2022-02-26T10:03:05.9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69"/>
    <p:restoredTop sz="97030"/>
  </p:normalViewPr>
  <p:slideViewPr>
    <p:cSldViewPr snapToGrid="0" snapToObjects="1">
      <p:cViewPr varScale="1">
        <p:scale>
          <a:sx n="150" d="100"/>
          <a:sy n="150" d="100"/>
        </p:scale>
        <p:origin x="184" y="272"/>
      </p:cViewPr>
      <p:guideLst/>
    </p:cSldViewPr>
  </p:slideViewPr>
  <p:notesTextViewPr>
    <p:cViewPr>
      <p:scale>
        <a:sx n="1" d="1"/>
        <a:sy n="1" d="1"/>
      </p:scale>
      <p:origin x="0" y="0"/>
    </p:cViewPr>
  </p:notesTextViewPr>
  <p:notesViewPr>
    <p:cSldViewPr snapToGrid="0" snapToObjects="1">
      <p:cViewPr varScale="1">
        <p:scale>
          <a:sx n="121" d="100"/>
          <a:sy n="121" d="100"/>
        </p:scale>
        <p:origin x="386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16A913-1BA8-5B4A-BF94-1E36BDF00416}" type="doc">
      <dgm:prSet loTypeId="urn:microsoft.com/office/officeart/2008/layout/HorizontalMultiLevelHierarchy" loCatId="" qsTypeId="urn:microsoft.com/office/officeart/2005/8/quickstyle/simple1" qsCatId="simple" csTypeId="urn:microsoft.com/office/officeart/2005/8/colors/accent0_2" csCatId="mainScheme" phldr="1"/>
      <dgm:spPr/>
      <dgm:t>
        <a:bodyPr/>
        <a:lstStyle/>
        <a:p>
          <a:endParaRPr lang="en-GB"/>
        </a:p>
      </dgm:t>
    </dgm:pt>
    <dgm:pt modelId="{1C8BE691-D188-8444-B623-AB2620585F78}">
      <dgm:prSet phldrT="[Text]" custT="1"/>
      <dgm:spPr/>
      <dgm:t>
        <a:bodyPr/>
        <a:lstStyle/>
        <a:p>
          <a:r>
            <a:rPr lang="en-GB" sz="1600" b="0">
              <a:solidFill>
                <a:schemeClr val="tx1"/>
              </a:solidFill>
              <a:latin typeface="Arial" panose="020B0604020202020204" pitchFamily="34" charset="0"/>
              <a:cs typeface="Arial" panose="020B0604020202020204" pitchFamily="34" charset="0"/>
            </a:rPr>
            <a:t>Master thesis topic</a:t>
          </a:r>
          <a:endParaRPr lang="en-GB" sz="1600" b="0" dirty="0">
            <a:solidFill>
              <a:schemeClr val="tx1"/>
            </a:solidFill>
            <a:latin typeface="Arial" panose="020B0604020202020204" pitchFamily="34" charset="0"/>
            <a:cs typeface="Arial" panose="020B0604020202020204" pitchFamily="34" charset="0"/>
          </a:endParaRPr>
        </a:p>
      </dgm:t>
    </dgm:pt>
    <dgm:pt modelId="{E4CF0988-E4FD-AE4E-B3E6-DC3E569B2859}" type="parTrans" cxnId="{AADC3F09-B396-044B-966E-3692DD3D9CF3}">
      <dgm:prSet/>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516FD71C-5090-9A46-8D05-B19115D53AE7}" type="sibTrans" cxnId="{AADC3F09-B396-044B-966E-3692DD3D9CF3}">
      <dgm:prSet/>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1C607174-20DC-A346-8F67-D56135A361C4}">
      <dgm:prSet phldrT="[Text]" custT="1"/>
      <dgm:spPr/>
      <dgm:t>
        <a:bodyPr/>
        <a:lstStyle/>
        <a:p>
          <a:r>
            <a:rPr lang="en-GB" sz="1600" b="0" dirty="0">
              <a:solidFill>
                <a:schemeClr val="tx1"/>
              </a:solidFill>
              <a:latin typeface="Arial" panose="020B0604020202020204" pitchFamily="34" charset="0"/>
              <a:cs typeface="Arial" panose="020B0604020202020204" pitchFamily="34" charset="0"/>
            </a:rPr>
            <a:t>Comparatively less studied topic in NLP [2]</a:t>
          </a:r>
        </a:p>
      </dgm:t>
    </dgm:pt>
    <dgm:pt modelId="{58D06149-75EA-664D-B4EA-EABC29F4E4B3}" type="parTrans" cxnId="{2B76A8A6-BD02-3948-876B-D4B6996AC82A}">
      <dgm:prSet custT="1"/>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3B4C15A1-1214-5C4B-B6C1-C88B82253FD5}" type="sibTrans" cxnId="{2B76A8A6-BD02-3948-876B-D4B6996AC82A}">
      <dgm:prSet/>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0C9DAD96-F516-BA4E-89E9-195AB72E40D0}">
      <dgm:prSet phldrT="[Text]" custT="1"/>
      <dgm:spPr/>
      <dgm:t>
        <a:bodyPr/>
        <a:lstStyle/>
        <a:p>
          <a:r>
            <a:rPr lang="en-GB" sz="1600" b="0">
              <a:solidFill>
                <a:schemeClr val="tx1"/>
              </a:solidFill>
              <a:latin typeface="Arial" panose="020B0604020202020204" pitchFamily="34" charset="0"/>
              <a:cs typeface="Arial" panose="020B0604020202020204" pitchFamily="34" charset="0"/>
            </a:rPr>
            <a:t>Language models are prone to adversarial attacks [3]</a:t>
          </a:r>
          <a:endParaRPr lang="en-GB" sz="1600" b="0" dirty="0">
            <a:solidFill>
              <a:schemeClr val="tx1"/>
            </a:solidFill>
            <a:latin typeface="Arial" panose="020B0604020202020204" pitchFamily="34" charset="0"/>
            <a:cs typeface="Arial" panose="020B0604020202020204" pitchFamily="34" charset="0"/>
          </a:endParaRPr>
        </a:p>
      </dgm:t>
    </dgm:pt>
    <dgm:pt modelId="{C7DAED5D-C1C3-FE42-8196-F31E2B53BEEB}" type="parTrans" cxnId="{D84D0970-6940-6845-BAAE-775C6F4B5A88}">
      <dgm:prSet custT="1"/>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A2BEE113-4DC3-574A-8847-6CD4A247B7D8}" type="sibTrans" cxnId="{D84D0970-6940-6845-BAAE-775C6F4B5A88}">
      <dgm:prSet/>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AF60282A-71B7-D74A-A317-8C8B694ECD82}">
      <dgm:prSet phldrT="[Text]" custT="1"/>
      <dgm:spPr/>
      <dgm:t>
        <a:bodyPr/>
        <a:lstStyle/>
        <a:p>
          <a:r>
            <a:rPr lang="en-GB" sz="1600" b="0" dirty="0">
              <a:solidFill>
                <a:schemeClr val="tx1"/>
              </a:solidFill>
              <a:latin typeface="Arial" panose="020B0604020202020204" pitchFamily="34" charset="0"/>
              <a:cs typeface="Arial" panose="020B0604020202020204" pitchFamily="34" charset="0"/>
            </a:rPr>
            <a:t>Lack of labelled data demands semi-supervised approach</a:t>
          </a:r>
        </a:p>
      </dgm:t>
    </dgm:pt>
    <dgm:pt modelId="{B8BA9BE2-BE11-2D4A-A1CD-4ABD1F9AD26D}" type="parTrans" cxnId="{FFD19A9B-5BC8-EA44-894F-C84A33926782}">
      <dgm:prSet custT="1"/>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0F19439E-F4AF-644E-9A7B-D82A184E4883}" type="sibTrans" cxnId="{FFD19A9B-5BC8-EA44-894F-C84A33926782}">
      <dgm:prSet/>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9934C7FA-E30C-194B-AEC0-FAC6DE1882E6}">
      <dgm:prSet phldrT="[Text]" custT="1"/>
      <dgm:spPr/>
      <dgm:t>
        <a:bodyPr/>
        <a:lstStyle/>
        <a:p>
          <a:r>
            <a:rPr lang="en-GB" sz="1600" b="0" dirty="0">
              <a:solidFill>
                <a:schemeClr val="tx1"/>
              </a:solidFill>
              <a:latin typeface="Arial" panose="020B0604020202020204" pitchFamily="34" charset="0"/>
              <a:cs typeface="Arial" panose="020B0604020202020204" pitchFamily="34" charset="0"/>
            </a:rPr>
            <a:t>Evaluating performance of mean teacher fine tunning of Language model.</a:t>
          </a:r>
        </a:p>
      </dgm:t>
    </dgm:pt>
    <dgm:pt modelId="{514552E2-D46C-314E-8E88-1F7DA9646B37}" type="parTrans" cxnId="{417E7199-DF2E-764A-AA02-0584D122B971}">
      <dgm:prSet custT="1"/>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E8894554-BD0F-044A-BBE0-F9605B483698}" type="sibTrans" cxnId="{417E7199-DF2E-764A-AA02-0584D122B971}">
      <dgm:prSet/>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DE19C9F4-F8FE-DE46-A765-E40B3A836632}">
      <dgm:prSet phldrT="[Text]" custT="1"/>
      <dgm:spPr/>
      <dgm:t>
        <a:bodyPr/>
        <a:lstStyle/>
        <a:p>
          <a:r>
            <a:rPr lang="en-GB" sz="1600" b="0" dirty="0">
              <a:solidFill>
                <a:schemeClr val="tx1"/>
              </a:solidFill>
              <a:latin typeface="Arial" panose="020B0604020202020204" pitchFamily="34" charset="0"/>
              <a:cs typeface="Arial" panose="020B0604020202020204" pitchFamily="34" charset="0"/>
            </a:rPr>
            <a:t>Introducing noise strategies</a:t>
          </a:r>
        </a:p>
      </dgm:t>
    </dgm:pt>
    <dgm:pt modelId="{4F89DDEA-7B1A-B14A-9E25-8A9FEA9AEFCE}" type="sibTrans" cxnId="{70EAA2B7-124B-0645-9ADA-FF61E6E1BD45}">
      <dgm:prSet/>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F353CB48-32BA-774F-BE21-5AC786447BDE}" type="parTrans" cxnId="{70EAA2B7-124B-0645-9ADA-FF61E6E1BD45}">
      <dgm:prSet custT="1"/>
      <dgm:spPr/>
      <dgm:t>
        <a:bodyPr/>
        <a:lstStyle/>
        <a:p>
          <a:endParaRPr lang="en-GB" sz="1600" b="0">
            <a:solidFill>
              <a:schemeClr val="tx1"/>
            </a:solidFill>
            <a:latin typeface="Arial" panose="020B0604020202020204" pitchFamily="34" charset="0"/>
            <a:cs typeface="Arial" panose="020B0604020202020204" pitchFamily="34" charset="0"/>
          </a:endParaRPr>
        </a:p>
      </dgm:t>
    </dgm:pt>
    <dgm:pt modelId="{2DA14B21-8363-D846-8295-4A7FC49018F4}">
      <dgm:prSet phldrT="[Text]" custT="1"/>
      <dgm:spPr/>
      <dgm:t>
        <a:bodyPr/>
        <a:lstStyle/>
        <a:p>
          <a:r>
            <a:rPr lang="en-GB" sz="1600" b="0" dirty="0">
              <a:solidFill>
                <a:schemeClr val="tx1"/>
              </a:solidFill>
              <a:latin typeface="Arial" panose="020B0604020202020204" pitchFamily="34" charset="0"/>
              <a:cs typeface="Arial" panose="020B0604020202020204" pitchFamily="34" charset="0"/>
            </a:rPr>
            <a:t> Scope of improvement in  conventional fine-tuning</a:t>
          </a:r>
        </a:p>
      </dgm:t>
    </dgm:pt>
    <dgm:pt modelId="{F094AE25-8768-2C46-B282-43AEBEE298B9}" type="parTrans" cxnId="{B0DA6B79-0B68-4D4E-BE77-C8B7C02AE1D9}">
      <dgm:prSet custT="1"/>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7810B3DF-1DC5-214F-A8B6-2AB8D2E41B8B}" type="sibTrans" cxnId="{B0DA6B79-0B68-4D4E-BE77-C8B7C02AE1D9}">
      <dgm:prSet/>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D082A950-BD07-CA46-BB33-7B8077FC14DC}">
      <dgm:prSet phldrT="[Text]" custT="1"/>
      <dgm:spPr/>
      <dgm:t>
        <a:bodyPr/>
        <a:lstStyle/>
        <a:p>
          <a:r>
            <a:rPr lang="en-GB" sz="1600" b="0" dirty="0">
              <a:solidFill>
                <a:schemeClr val="tx1"/>
              </a:solidFill>
              <a:latin typeface="Arial" panose="020B0604020202020204" pitchFamily="34" charset="0"/>
              <a:cs typeface="Arial" panose="020B0604020202020204" pitchFamily="34" charset="0"/>
            </a:rPr>
            <a:t>Mean teacher approach [5]</a:t>
          </a:r>
        </a:p>
      </dgm:t>
    </dgm:pt>
    <dgm:pt modelId="{94C14EC2-C793-9E42-B5A8-496205A2C412}" type="parTrans" cxnId="{D823A2C3-7113-0241-9887-D30F57841936}">
      <dgm:prSet custT="1"/>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1C881175-5E17-004C-B8E6-1D6FD2E82967}" type="sibTrans" cxnId="{D823A2C3-7113-0241-9887-D30F57841936}">
      <dgm:prSet/>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ECB40465-1809-EC41-A3F1-EC8BFF8A2047}">
      <dgm:prSet phldrT="[Text]" custT="1"/>
      <dgm:spPr/>
      <dgm:t>
        <a:bodyPr/>
        <a:lstStyle/>
        <a:p>
          <a:r>
            <a:rPr lang="en-GB" sz="1600" b="0" dirty="0">
              <a:solidFill>
                <a:schemeClr val="tx1"/>
              </a:solidFill>
              <a:latin typeface="Arial" panose="020B0604020202020204" pitchFamily="34" charset="0"/>
              <a:cs typeface="Arial" panose="020B0604020202020204" pitchFamily="34" charset="0"/>
            </a:rPr>
            <a:t>Demands focussed approach on adversarial training.</a:t>
          </a:r>
        </a:p>
      </dgm:t>
    </dgm:pt>
    <dgm:pt modelId="{C9497597-010A-1A46-AA0D-676706C68AF6}" type="parTrans" cxnId="{61A051C3-3B99-8342-B92E-96C0058E3503}">
      <dgm:prSet custT="1"/>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03E39FC2-79E8-8246-AD44-07498C4267C2}" type="sibTrans" cxnId="{61A051C3-3B99-8342-B92E-96C0058E3503}">
      <dgm:prSet/>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4651082E-2D38-FD45-9960-E6A0D2801171}" type="pres">
      <dgm:prSet presAssocID="{C216A913-1BA8-5B4A-BF94-1E36BDF00416}" presName="Name0" presStyleCnt="0">
        <dgm:presLayoutVars>
          <dgm:chPref val="1"/>
          <dgm:dir/>
          <dgm:animOne val="branch"/>
          <dgm:animLvl val="lvl"/>
          <dgm:resizeHandles val="exact"/>
        </dgm:presLayoutVars>
      </dgm:prSet>
      <dgm:spPr/>
    </dgm:pt>
    <dgm:pt modelId="{30DE8551-4CE0-E746-8586-DDC77D1AE0C7}" type="pres">
      <dgm:prSet presAssocID="{1C8BE691-D188-8444-B623-AB2620585F78}" presName="root1" presStyleCnt="0"/>
      <dgm:spPr/>
    </dgm:pt>
    <dgm:pt modelId="{470A73CD-83E8-3F4C-88AA-3AAD51D3CA55}" type="pres">
      <dgm:prSet presAssocID="{1C8BE691-D188-8444-B623-AB2620585F78}" presName="LevelOneTextNode" presStyleLbl="node0" presStyleIdx="0" presStyleCnt="1">
        <dgm:presLayoutVars>
          <dgm:chPref val="3"/>
        </dgm:presLayoutVars>
      </dgm:prSet>
      <dgm:spPr/>
    </dgm:pt>
    <dgm:pt modelId="{04D2C79E-727A-FE4F-B9A4-0F6C56F2E191}" type="pres">
      <dgm:prSet presAssocID="{1C8BE691-D188-8444-B623-AB2620585F78}" presName="level2hierChild" presStyleCnt="0"/>
      <dgm:spPr/>
    </dgm:pt>
    <dgm:pt modelId="{07EB6311-4994-4A44-862A-A1C600CF6E86}" type="pres">
      <dgm:prSet presAssocID="{C7DAED5D-C1C3-FE42-8196-F31E2B53BEEB}" presName="conn2-1" presStyleLbl="parChTrans1D2" presStyleIdx="0" presStyleCnt="4"/>
      <dgm:spPr/>
    </dgm:pt>
    <dgm:pt modelId="{67521256-3B42-2841-962E-BC1D62802C88}" type="pres">
      <dgm:prSet presAssocID="{C7DAED5D-C1C3-FE42-8196-F31E2B53BEEB}" presName="connTx" presStyleLbl="parChTrans1D2" presStyleIdx="0" presStyleCnt="4"/>
      <dgm:spPr/>
    </dgm:pt>
    <dgm:pt modelId="{B0FAB593-48CF-A24F-A708-89DCE87BE356}" type="pres">
      <dgm:prSet presAssocID="{0C9DAD96-F516-BA4E-89E9-195AB72E40D0}" presName="root2" presStyleCnt="0"/>
      <dgm:spPr/>
    </dgm:pt>
    <dgm:pt modelId="{A94DBF80-AD4D-CD4A-8B93-AD2B7673F118}" type="pres">
      <dgm:prSet presAssocID="{0C9DAD96-F516-BA4E-89E9-195AB72E40D0}" presName="LevelTwoTextNode" presStyleLbl="node2" presStyleIdx="0" presStyleCnt="4" custScaleX="181464">
        <dgm:presLayoutVars>
          <dgm:chPref val="3"/>
        </dgm:presLayoutVars>
      </dgm:prSet>
      <dgm:spPr/>
    </dgm:pt>
    <dgm:pt modelId="{466E4AAD-4C1F-AF49-81AD-B0FCD855E636}" type="pres">
      <dgm:prSet presAssocID="{0C9DAD96-F516-BA4E-89E9-195AB72E40D0}" presName="level3hierChild" presStyleCnt="0"/>
      <dgm:spPr/>
    </dgm:pt>
    <dgm:pt modelId="{F72603D1-E71A-A445-A2BB-EDCA1EFC5E51}" type="pres">
      <dgm:prSet presAssocID="{F094AE25-8768-2C46-B282-43AEBEE298B9}" presName="conn2-1" presStyleLbl="parChTrans1D3" presStyleIdx="0" presStyleCnt="3"/>
      <dgm:spPr/>
    </dgm:pt>
    <dgm:pt modelId="{D0EFC50C-8E56-3E41-98AB-9F10F4ED1D79}" type="pres">
      <dgm:prSet presAssocID="{F094AE25-8768-2C46-B282-43AEBEE298B9}" presName="connTx" presStyleLbl="parChTrans1D3" presStyleIdx="0" presStyleCnt="3"/>
      <dgm:spPr/>
    </dgm:pt>
    <dgm:pt modelId="{0DD36797-1663-FC42-86CF-7BEA7341D2E1}" type="pres">
      <dgm:prSet presAssocID="{2DA14B21-8363-D846-8295-4A7FC49018F4}" presName="root2" presStyleCnt="0"/>
      <dgm:spPr/>
    </dgm:pt>
    <dgm:pt modelId="{33FF3643-60DF-084B-92AF-2D9CAA631197}" type="pres">
      <dgm:prSet presAssocID="{2DA14B21-8363-D846-8295-4A7FC49018F4}" presName="LevelTwoTextNode" presStyleLbl="node3" presStyleIdx="0" presStyleCnt="3" custScaleX="137302" custScaleY="89029" custLinFactNeighborX="12942" custLinFactNeighborY="218">
        <dgm:presLayoutVars>
          <dgm:chPref val="3"/>
        </dgm:presLayoutVars>
      </dgm:prSet>
      <dgm:spPr/>
    </dgm:pt>
    <dgm:pt modelId="{D668D92F-D015-C946-B40D-C360C17552C7}" type="pres">
      <dgm:prSet presAssocID="{2DA14B21-8363-D846-8295-4A7FC49018F4}" presName="level3hierChild" presStyleCnt="0"/>
      <dgm:spPr/>
    </dgm:pt>
    <dgm:pt modelId="{03498968-07B1-8E4E-88E9-3BAC661DFD6D}" type="pres">
      <dgm:prSet presAssocID="{58D06149-75EA-664D-B4EA-EABC29F4E4B3}" presName="conn2-1" presStyleLbl="parChTrans1D2" presStyleIdx="1" presStyleCnt="4"/>
      <dgm:spPr/>
    </dgm:pt>
    <dgm:pt modelId="{AE2BD557-FBCE-CC4D-B376-BD7A70491C73}" type="pres">
      <dgm:prSet presAssocID="{58D06149-75EA-664D-B4EA-EABC29F4E4B3}" presName="connTx" presStyleLbl="parChTrans1D2" presStyleIdx="1" presStyleCnt="4"/>
      <dgm:spPr/>
    </dgm:pt>
    <dgm:pt modelId="{81D6E720-A35A-C24A-844F-8F59D6BC17BE}" type="pres">
      <dgm:prSet presAssocID="{1C607174-20DC-A346-8F67-D56135A361C4}" presName="root2" presStyleCnt="0"/>
      <dgm:spPr/>
    </dgm:pt>
    <dgm:pt modelId="{1E2DF35B-8D18-5741-9C1E-F079633968F8}" type="pres">
      <dgm:prSet presAssocID="{1C607174-20DC-A346-8F67-D56135A361C4}" presName="LevelTwoTextNode" presStyleLbl="node2" presStyleIdx="1" presStyleCnt="4" custScaleX="194342">
        <dgm:presLayoutVars>
          <dgm:chPref val="3"/>
        </dgm:presLayoutVars>
      </dgm:prSet>
      <dgm:spPr/>
    </dgm:pt>
    <dgm:pt modelId="{D234F33E-AE36-4D4C-A50B-3D6FEC57F073}" type="pres">
      <dgm:prSet presAssocID="{1C607174-20DC-A346-8F67-D56135A361C4}" presName="level3hierChild" presStyleCnt="0"/>
      <dgm:spPr/>
    </dgm:pt>
    <dgm:pt modelId="{51D2A9B5-3535-A941-A9E3-F685701D8217}" type="pres">
      <dgm:prSet presAssocID="{C9497597-010A-1A46-AA0D-676706C68AF6}" presName="conn2-1" presStyleLbl="parChTrans1D3" presStyleIdx="1" presStyleCnt="3"/>
      <dgm:spPr/>
    </dgm:pt>
    <dgm:pt modelId="{0F3D8678-652E-C24D-B408-B89FD547C1B3}" type="pres">
      <dgm:prSet presAssocID="{C9497597-010A-1A46-AA0D-676706C68AF6}" presName="connTx" presStyleLbl="parChTrans1D3" presStyleIdx="1" presStyleCnt="3"/>
      <dgm:spPr/>
    </dgm:pt>
    <dgm:pt modelId="{82DE2165-D0A6-B641-A383-DEFD4D8A9DCB}" type="pres">
      <dgm:prSet presAssocID="{ECB40465-1809-EC41-A3F1-EC8BFF8A2047}" presName="root2" presStyleCnt="0"/>
      <dgm:spPr/>
    </dgm:pt>
    <dgm:pt modelId="{44E6B30A-8A44-484C-929E-71F077DB7ED0}" type="pres">
      <dgm:prSet presAssocID="{ECB40465-1809-EC41-A3F1-EC8BFF8A2047}" presName="LevelTwoTextNode" presStyleLbl="node3" presStyleIdx="1" presStyleCnt="3" custScaleX="145545">
        <dgm:presLayoutVars>
          <dgm:chPref val="3"/>
        </dgm:presLayoutVars>
      </dgm:prSet>
      <dgm:spPr/>
    </dgm:pt>
    <dgm:pt modelId="{0C61809D-BF05-C24F-A117-AEC1FD3DD687}" type="pres">
      <dgm:prSet presAssocID="{ECB40465-1809-EC41-A3F1-EC8BFF8A2047}" presName="level3hierChild" presStyleCnt="0"/>
      <dgm:spPr/>
    </dgm:pt>
    <dgm:pt modelId="{5CC30FF6-5BF3-6A4D-8F5F-96A0613DA69D}" type="pres">
      <dgm:prSet presAssocID="{B8BA9BE2-BE11-2D4A-A1CD-4ABD1F9AD26D}" presName="conn2-1" presStyleLbl="parChTrans1D2" presStyleIdx="2" presStyleCnt="4"/>
      <dgm:spPr/>
    </dgm:pt>
    <dgm:pt modelId="{95DF87F6-526E-EC41-BBFF-8AD72E8FC562}" type="pres">
      <dgm:prSet presAssocID="{B8BA9BE2-BE11-2D4A-A1CD-4ABD1F9AD26D}" presName="connTx" presStyleLbl="parChTrans1D2" presStyleIdx="2" presStyleCnt="4"/>
      <dgm:spPr/>
    </dgm:pt>
    <dgm:pt modelId="{F1DA11FF-8E0A-704D-8292-E3A33236806D}" type="pres">
      <dgm:prSet presAssocID="{AF60282A-71B7-D74A-A317-8C8B694ECD82}" presName="root2" presStyleCnt="0"/>
      <dgm:spPr/>
    </dgm:pt>
    <dgm:pt modelId="{E220459E-7BE5-5847-9874-52AD856E8214}" type="pres">
      <dgm:prSet presAssocID="{AF60282A-71B7-D74A-A317-8C8B694ECD82}" presName="LevelTwoTextNode" presStyleLbl="node2" presStyleIdx="2" presStyleCnt="4" custScaleX="189604">
        <dgm:presLayoutVars>
          <dgm:chPref val="3"/>
        </dgm:presLayoutVars>
      </dgm:prSet>
      <dgm:spPr/>
    </dgm:pt>
    <dgm:pt modelId="{11EBE5EB-B7E0-1A42-9608-CE6B7DF5DCBC}" type="pres">
      <dgm:prSet presAssocID="{AF60282A-71B7-D74A-A317-8C8B694ECD82}" presName="level3hierChild" presStyleCnt="0"/>
      <dgm:spPr/>
    </dgm:pt>
    <dgm:pt modelId="{6499912A-E3D2-1643-B874-9EDEC620331B}" type="pres">
      <dgm:prSet presAssocID="{94C14EC2-C793-9E42-B5A8-496205A2C412}" presName="conn2-1" presStyleLbl="parChTrans1D3" presStyleIdx="2" presStyleCnt="3"/>
      <dgm:spPr/>
    </dgm:pt>
    <dgm:pt modelId="{4D3E5B11-7F85-7649-9A97-C312E4E4869A}" type="pres">
      <dgm:prSet presAssocID="{94C14EC2-C793-9E42-B5A8-496205A2C412}" presName="connTx" presStyleLbl="parChTrans1D3" presStyleIdx="2" presStyleCnt="3"/>
      <dgm:spPr/>
    </dgm:pt>
    <dgm:pt modelId="{58BC5B4C-7D21-8541-B486-7F9E4E667867}" type="pres">
      <dgm:prSet presAssocID="{D082A950-BD07-CA46-BB33-7B8077FC14DC}" presName="root2" presStyleCnt="0"/>
      <dgm:spPr/>
    </dgm:pt>
    <dgm:pt modelId="{C16AF42F-4AC2-674A-A4AE-8B81709F143B}" type="pres">
      <dgm:prSet presAssocID="{D082A950-BD07-CA46-BB33-7B8077FC14DC}" presName="LevelTwoTextNode" presStyleLbl="node3" presStyleIdx="2" presStyleCnt="3">
        <dgm:presLayoutVars>
          <dgm:chPref val="3"/>
        </dgm:presLayoutVars>
      </dgm:prSet>
      <dgm:spPr/>
    </dgm:pt>
    <dgm:pt modelId="{3CDEA2D0-EB23-CA47-A094-491B89535855}" type="pres">
      <dgm:prSet presAssocID="{D082A950-BD07-CA46-BB33-7B8077FC14DC}" presName="level3hierChild" presStyleCnt="0"/>
      <dgm:spPr/>
    </dgm:pt>
    <dgm:pt modelId="{02AA8B78-5BF8-EB46-94E7-7B0DA616F71A}" type="pres">
      <dgm:prSet presAssocID="{F353CB48-32BA-774F-BE21-5AC786447BDE}" presName="conn2-1" presStyleLbl="parChTrans1D4" presStyleIdx="0" presStyleCnt="1"/>
      <dgm:spPr/>
    </dgm:pt>
    <dgm:pt modelId="{C5CA60B5-BF13-B44E-BAB8-EFE3E4CAEC5E}" type="pres">
      <dgm:prSet presAssocID="{F353CB48-32BA-774F-BE21-5AC786447BDE}" presName="connTx" presStyleLbl="parChTrans1D4" presStyleIdx="0" presStyleCnt="1"/>
      <dgm:spPr/>
    </dgm:pt>
    <dgm:pt modelId="{95672878-395E-AF4C-8FDE-3352BB8F0A05}" type="pres">
      <dgm:prSet presAssocID="{DE19C9F4-F8FE-DE46-A765-E40B3A836632}" presName="root2" presStyleCnt="0"/>
      <dgm:spPr/>
    </dgm:pt>
    <dgm:pt modelId="{E77E7E29-1D1B-5346-862A-6F68F4A3EDFB}" type="pres">
      <dgm:prSet presAssocID="{DE19C9F4-F8FE-DE46-A765-E40B3A836632}" presName="LevelTwoTextNode" presStyleLbl="node4" presStyleIdx="0" presStyleCnt="1" custScaleX="108997">
        <dgm:presLayoutVars>
          <dgm:chPref val="3"/>
        </dgm:presLayoutVars>
      </dgm:prSet>
      <dgm:spPr/>
    </dgm:pt>
    <dgm:pt modelId="{AE679BDF-3066-EA4D-B393-AB7269CB3314}" type="pres">
      <dgm:prSet presAssocID="{DE19C9F4-F8FE-DE46-A765-E40B3A836632}" presName="level3hierChild" presStyleCnt="0"/>
      <dgm:spPr/>
    </dgm:pt>
    <dgm:pt modelId="{2799FBA1-3E7D-7642-8E84-3FA970D1F4CD}" type="pres">
      <dgm:prSet presAssocID="{514552E2-D46C-314E-8E88-1F7DA9646B37}" presName="conn2-1" presStyleLbl="parChTrans1D2" presStyleIdx="3" presStyleCnt="4"/>
      <dgm:spPr/>
    </dgm:pt>
    <dgm:pt modelId="{DBB14A7B-0632-4F41-BC45-F05C05D49526}" type="pres">
      <dgm:prSet presAssocID="{514552E2-D46C-314E-8E88-1F7DA9646B37}" presName="connTx" presStyleLbl="parChTrans1D2" presStyleIdx="3" presStyleCnt="4"/>
      <dgm:spPr/>
    </dgm:pt>
    <dgm:pt modelId="{B8AA3CD3-C9F9-2940-8F95-C70A223A5C35}" type="pres">
      <dgm:prSet presAssocID="{9934C7FA-E30C-194B-AEC0-FAC6DE1882E6}" presName="root2" presStyleCnt="0"/>
      <dgm:spPr/>
    </dgm:pt>
    <dgm:pt modelId="{4325AA46-42F9-6A40-BDDC-381B049E12F7}" type="pres">
      <dgm:prSet presAssocID="{9934C7FA-E30C-194B-AEC0-FAC6DE1882E6}" presName="LevelTwoTextNode" presStyleLbl="node2" presStyleIdx="3" presStyleCnt="4" custScaleX="201185" custScaleY="140660">
        <dgm:presLayoutVars>
          <dgm:chPref val="3"/>
        </dgm:presLayoutVars>
      </dgm:prSet>
      <dgm:spPr/>
    </dgm:pt>
    <dgm:pt modelId="{E135455F-C657-6242-A5FA-83F0C7B61843}" type="pres">
      <dgm:prSet presAssocID="{9934C7FA-E30C-194B-AEC0-FAC6DE1882E6}" presName="level3hierChild" presStyleCnt="0"/>
      <dgm:spPr/>
    </dgm:pt>
  </dgm:ptLst>
  <dgm:cxnLst>
    <dgm:cxn modelId="{D7843904-9A34-AD4A-A798-ED8A80815039}" type="presOf" srcId="{C7DAED5D-C1C3-FE42-8196-F31E2B53BEEB}" destId="{07EB6311-4994-4A44-862A-A1C600CF6E86}" srcOrd="0" destOrd="0" presId="urn:microsoft.com/office/officeart/2008/layout/HorizontalMultiLevelHierarchy"/>
    <dgm:cxn modelId="{AADC3F09-B396-044B-966E-3692DD3D9CF3}" srcId="{C216A913-1BA8-5B4A-BF94-1E36BDF00416}" destId="{1C8BE691-D188-8444-B623-AB2620585F78}" srcOrd="0" destOrd="0" parTransId="{E4CF0988-E4FD-AE4E-B3E6-DC3E569B2859}" sibTransId="{516FD71C-5090-9A46-8D05-B19115D53AE7}"/>
    <dgm:cxn modelId="{05B19D14-3D76-FC42-B91E-85E5965AFC0D}" type="presOf" srcId="{94C14EC2-C793-9E42-B5A8-496205A2C412}" destId="{6499912A-E3D2-1643-B874-9EDEC620331B}" srcOrd="0" destOrd="0" presId="urn:microsoft.com/office/officeart/2008/layout/HorizontalMultiLevelHierarchy"/>
    <dgm:cxn modelId="{06A8FD2B-A052-A94A-AA31-62BD35914B87}" type="presOf" srcId="{F353CB48-32BA-774F-BE21-5AC786447BDE}" destId="{C5CA60B5-BF13-B44E-BAB8-EFE3E4CAEC5E}" srcOrd="1" destOrd="0" presId="urn:microsoft.com/office/officeart/2008/layout/HorizontalMultiLevelHierarchy"/>
    <dgm:cxn modelId="{99C6D934-BB00-DF44-9CF8-9E506F6AFB9D}" type="presOf" srcId="{9934C7FA-E30C-194B-AEC0-FAC6DE1882E6}" destId="{4325AA46-42F9-6A40-BDDC-381B049E12F7}" srcOrd="0" destOrd="0" presId="urn:microsoft.com/office/officeart/2008/layout/HorizontalMultiLevelHierarchy"/>
    <dgm:cxn modelId="{E3C03E36-BECA-5540-AEEF-58267F7BFD30}" type="presOf" srcId="{514552E2-D46C-314E-8E88-1F7DA9646B37}" destId="{DBB14A7B-0632-4F41-BC45-F05C05D49526}" srcOrd="1" destOrd="0" presId="urn:microsoft.com/office/officeart/2008/layout/HorizontalMultiLevelHierarchy"/>
    <dgm:cxn modelId="{26D47539-2130-6B46-AE8B-423E0043BBC8}" type="presOf" srcId="{B8BA9BE2-BE11-2D4A-A1CD-4ABD1F9AD26D}" destId="{95DF87F6-526E-EC41-BBFF-8AD72E8FC562}" srcOrd="1" destOrd="0" presId="urn:microsoft.com/office/officeart/2008/layout/HorizontalMultiLevelHierarchy"/>
    <dgm:cxn modelId="{BA44946A-6DA8-B14F-8BAC-803507E27F5E}" type="presOf" srcId="{514552E2-D46C-314E-8E88-1F7DA9646B37}" destId="{2799FBA1-3E7D-7642-8E84-3FA970D1F4CD}" srcOrd="0" destOrd="0" presId="urn:microsoft.com/office/officeart/2008/layout/HorizontalMultiLevelHierarchy"/>
    <dgm:cxn modelId="{D84D0970-6940-6845-BAAE-775C6F4B5A88}" srcId="{1C8BE691-D188-8444-B623-AB2620585F78}" destId="{0C9DAD96-F516-BA4E-89E9-195AB72E40D0}" srcOrd="0" destOrd="0" parTransId="{C7DAED5D-C1C3-FE42-8196-F31E2B53BEEB}" sibTransId="{A2BEE113-4DC3-574A-8847-6CD4A247B7D8}"/>
    <dgm:cxn modelId="{E1884276-B235-6948-8753-EBD255C91B72}" type="presOf" srcId="{F094AE25-8768-2C46-B282-43AEBEE298B9}" destId="{D0EFC50C-8E56-3E41-98AB-9F10F4ED1D79}" srcOrd="1" destOrd="0" presId="urn:microsoft.com/office/officeart/2008/layout/HorizontalMultiLevelHierarchy"/>
    <dgm:cxn modelId="{B0DA6B79-0B68-4D4E-BE77-C8B7C02AE1D9}" srcId="{0C9DAD96-F516-BA4E-89E9-195AB72E40D0}" destId="{2DA14B21-8363-D846-8295-4A7FC49018F4}" srcOrd="0" destOrd="0" parTransId="{F094AE25-8768-2C46-B282-43AEBEE298B9}" sibTransId="{7810B3DF-1DC5-214F-A8B6-2AB8D2E41B8B}"/>
    <dgm:cxn modelId="{30B3EA87-F2F9-EB47-8027-1A87BB58AD5E}" type="presOf" srcId="{DE19C9F4-F8FE-DE46-A765-E40B3A836632}" destId="{E77E7E29-1D1B-5346-862A-6F68F4A3EDFB}" srcOrd="0" destOrd="0" presId="urn:microsoft.com/office/officeart/2008/layout/HorizontalMultiLevelHierarchy"/>
    <dgm:cxn modelId="{45D8568B-1D56-6140-AA8E-5A635ACF26FC}" type="presOf" srcId="{C216A913-1BA8-5B4A-BF94-1E36BDF00416}" destId="{4651082E-2D38-FD45-9960-E6A0D2801171}" srcOrd="0" destOrd="0" presId="urn:microsoft.com/office/officeart/2008/layout/HorizontalMultiLevelHierarchy"/>
    <dgm:cxn modelId="{22EFC092-EC7F-DB42-BF72-2DA3F4A23E1E}" type="presOf" srcId="{F353CB48-32BA-774F-BE21-5AC786447BDE}" destId="{02AA8B78-5BF8-EB46-94E7-7B0DA616F71A}" srcOrd="0" destOrd="0" presId="urn:microsoft.com/office/officeart/2008/layout/HorizontalMultiLevelHierarchy"/>
    <dgm:cxn modelId="{50182395-6463-4B43-A3C2-C673AE48F15B}" type="presOf" srcId="{B8BA9BE2-BE11-2D4A-A1CD-4ABD1F9AD26D}" destId="{5CC30FF6-5BF3-6A4D-8F5F-96A0613DA69D}" srcOrd="0" destOrd="0" presId="urn:microsoft.com/office/officeart/2008/layout/HorizontalMultiLevelHierarchy"/>
    <dgm:cxn modelId="{417E7199-DF2E-764A-AA02-0584D122B971}" srcId="{1C8BE691-D188-8444-B623-AB2620585F78}" destId="{9934C7FA-E30C-194B-AEC0-FAC6DE1882E6}" srcOrd="3" destOrd="0" parTransId="{514552E2-D46C-314E-8E88-1F7DA9646B37}" sibTransId="{E8894554-BD0F-044A-BBE0-F9605B483698}"/>
    <dgm:cxn modelId="{FFD19A9B-5BC8-EA44-894F-C84A33926782}" srcId="{1C8BE691-D188-8444-B623-AB2620585F78}" destId="{AF60282A-71B7-D74A-A317-8C8B694ECD82}" srcOrd="2" destOrd="0" parTransId="{B8BA9BE2-BE11-2D4A-A1CD-4ABD1F9AD26D}" sibTransId="{0F19439E-F4AF-644E-9A7B-D82A184E4883}"/>
    <dgm:cxn modelId="{F215579C-84CF-6B40-88A9-23A3400554F2}" type="presOf" srcId="{C9497597-010A-1A46-AA0D-676706C68AF6}" destId="{51D2A9B5-3535-A941-A9E3-F685701D8217}" srcOrd="0" destOrd="0" presId="urn:microsoft.com/office/officeart/2008/layout/HorizontalMultiLevelHierarchy"/>
    <dgm:cxn modelId="{7355449E-2131-8E42-8DA4-64E24296604B}" type="presOf" srcId="{D082A950-BD07-CA46-BB33-7B8077FC14DC}" destId="{C16AF42F-4AC2-674A-A4AE-8B81709F143B}" srcOrd="0" destOrd="0" presId="urn:microsoft.com/office/officeart/2008/layout/HorizontalMultiLevelHierarchy"/>
    <dgm:cxn modelId="{23FD0BA2-D137-184B-821B-977926DD8976}" type="presOf" srcId="{94C14EC2-C793-9E42-B5A8-496205A2C412}" destId="{4D3E5B11-7F85-7649-9A97-C312E4E4869A}" srcOrd="1" destOrd="0" presId="urn:microsoft.com/office/officeart/2008/layout/HorizontalMultiLevelHierarchy"/>
    <dgm:cxn modelId="{A56BEDA3-6B10-844E-89E9-737BEDD49206}" type="presOf" srcId="{ECB40465-1809-EC41-A3F1-EC8BFF8A2047}" destId="{44E6B30A-8A44-484C-929E-71F077DB7ED0}" srcOrd="0" destOrd="0" presId="urn:microsoft.com/office/officeart/2008/layout/HorizontalMultiLevelHierarchy"/>
    <dgm:cxn modelId="{2B76A8A6-BD02-3948-876B-D4B6996AC82A}" srcId="{1C8BE691-D188-8444-B623-AB2620585F78}" destId="{1C607174-20DC-A346-8F67-D56135A361C4}" srcOrd="1" destOrd="0" parTransId="{58D06149-75EA-664D-B4EA-EABC29F4E4B3}" sibTransId="{3B4C15A1-1214-5C4B-B6C1-C88B82253FD5}"/>
    <dgm:cxn modelId="{404FC0AF-557B-FC46-A47A-8B40EEA1F257}" type="presOf" srcId="{F094AE25-8768-2C46-B282-43AEBEE298B9}" destId="{F72603D1-E71A-A445-A2BB-EDCA1EFC5E51}" srcOrd="0" destOrd="0" presId="urn:microsoft.com/office/officeart/2008/layout/HorizontalMultiLevelHierarchy"/>
    <dgm:cxn modelId="{70EAA2B7-124B-0645-9ADA-FF61E6E1BD45}" srcId="{D082A950-BD07-CA46-BB33-7B8077FC14DC}" destId="{DE19C9F4-F8FE-DE46-A765-E40B3A836632}" srcOrd="0" destOrd="0" parTransId="{F353CB48-32BA-774F-BE21-5AC786447BDE}" sibTransId="{4F89DDEA-7B1A-B14A-9E25-8A9FEA9AEFCE}"/>
    <dgm:cxn modelId="{B5A6FBBC-76BE-E14F-AD71-D58C14217C1C}" type="presOf" srcId="{0C9DAD96-F516-BA4E-89E9-195AB72E40D0}" destId="{A94DBF80-AD4D-CD4A-8B93-AD2B7673F118}" srcOrd="0" destOrd="0" presId="urn:microsoft.com/office/officeart/2008/layout/HorizontalMultiLevelHierarchy"/>
    <dgm:cxn modelId="{61A051C3-3B99-8342-B92E-96C0058E3503}" srcId="{1C607174-20DC-A346-8F67-D56135A361C4}" destId="{ECB40465-1809-EC41-A3F1-EC8BFF8A2047}" srcOrd="0" destOrd="0" parTransId="{C9497597-010A-1A46-AA0D-676706C68AF6}" sibTransId="{03E39FC2-79E8-8246-AD44-07498C4267C2}"/>
    <dgm:cxn modelId="{D823A2C3-7113-0241-9887-D30F57841936}" srcId="{AF60282A-71B7-D74A-A317-8C8B694ECD82}" destId="{D082A950-BD07-CA46-BB33-7B8077FC14DC}" srcOrd="0" destOrd="0" parTransId="{94C14EC2-C793-9E42-B5A8-496205A2C412}" sibTransId="{1C881175-5E17-004C-B8E6-1D6FD2E82967}"/>
    <dgm:cxn modelId="{F2ED76CB-0911-5649-83BF-F4514B87F42E}" type="presOf" srcId="{2DA14B21-8363-D846-8295-4A7FC49018F4}" destId="{33FF3643-60DF-084B-92AF-2D9CAA631197}" srcOrd="0" destOrd="0" presId="urn:microsoft.com/office/officeart/2008/layout/HorizontalMultiLevelHierarchy"/>
    <dgm:cxn modelId="{551576D1-B613-8B4B-9ED4-DA3499C58EA1}" type="presOf" srcId="{C9497597-010A-1A46-AA0D-676706C68AF6}" destId="{0F3D8678-652E-C24D-B408-B89FD547C1B3}" srcOrd="1" destOrd="0" presId="urn:microsoft.com/office/officeart/2008/layout/HorizontalMultiLevelHierarchy"/>
    <dgm:cxn modelId="{5D67B3D4-CAFE-DB4B-8854-917A813E2C8E}" type="presOf" srcId="{1C607174-20DC-A346-8F67-D56135A361C4}" destId="{1E2DF35B-8D18-5741-9C1E-F079633968F8}" srcOrd="0" destOrd="0" presId="urn:microsoft.com/office/officeart/2008/layout/HorizontalMultiLevelHierarchy"/>
    <dgm:cxn modelId="{843A0FDA-E3ED-0646-879A-9F6DFBF94AE1}" type="presOf" srcId="{C7DAED5D-C1C3-FE42-8196-F31E2B53BEEB}" destId="{67521256-3B42-2841-962E-BC1D62802C88}" srcOrd="1" destOrd="0" presId="urn:microsoft.com/office/officeart/2008/layout/HorizontalMultiLevelHierarchy"/>
    <dgm:cxn modelId="{D1DF6AE0-B917-A94E-AE6B-E2757DE3F90F}" type="presOf" srcId="{1C8BE691-D188-8444-B623-AB2620585F78}" destId="{470A73CD-83E8-3F4C-88AA-3AAD51D3CA55}" srcOrd="0" destOrd="0" presId="urn:microsoft.com/office/officeart/2008/layout/HorizontalMultiLevelHierarchy"/>
    <dgm:cxn modelId="{9473B1EE-1AF5-7F42-9EAA-64DA99270527}" type="presOf" srcId="{58D06149-75EA-664D-B4EA-EABC29F4E4B3}" destId="{03498968-07B1-8E4E-88E9-3BAC661DFD6D}" srcOrd="0" destOrd="0" presId="urn:microsoft.com/office/officeart/2008/layout/HorizontalMultiLevelHierarchy"/>
    <dgm:cxn modelId="{5A7A08F7-B4EF-4042-9A3C-F0091AB80765}" type="presOf" srcId="{AF60282A-71B7-D74A-A317-8C8B694ECD82}" destId="{E220459E-7BE5-5847-9874-52AD856E8214}" srcOrd="0" destOrd="0" presId="urn:microsoft.com/office/officeart/2008/layout/HorizontalMultiLevelHierarchy"/>
    <dgm:cxn modelId="{2AA570F9-474C-3848-B0F4-5B285937A262}" type="presOf" srcId="{58D06149-75EA-664D-B4EA-EABC29F4E4B3}" destId="{AE2BD557-FBCE-CC4D-B376-BD7A70491C73}" srcOrd="1" destOrd="0" presId="urn:microsoft.com/office/officeart/2008/layout/HorizontalMultiLevelHierarchy"/>
    <dgm:cxn modelId="{BE9E2477-6510-7147-8FF5-B557E02F385A}" type="presParOf" srcId="{4651082E-2D38-FD45-9960-E6A0D2801171}" destId="{30DE8551-4CE0-E746-8586-DDC77D1AE0C7}" srcOrd="0" destOrd="0" presId="urn:microsoft.com/office/officeart/2008/layout/HorizontalMultiLevelHierarchy"/>
    <dgm:cxn modelId="{C95CAC48-14F5-D44A-A52D-B6F531376F38}" type="presParOf" srcId="{30DE8551-4CE0-E746-8586-DDC77D1AE0C7}" destId="{470A73CD-83E8-3F4C-88AA-3AAD51D3CA55}" srcOrd="0" destOrd="0" presId="urn:microsoft.com/office/officeart/2008/layout/HorizontalMultiLevelHierarchy"/>
    <dgm:cxn modelId="{E35073D0-9B07-3E4C-92A0-DBC9F7078FFF}" type="presParOf" srcId="{30DE8551-4CE0-E746-8586-DDC77D1AE0C7}" destId="{04D2C79E-727A-FE4F-B9A4-0F6C56F2E191}" srcOrd="1" destOrd="0" presId="urn:microsoft.com/office/officeart/2008/layout/HorizontalMultiLevelHierarchy"/>
    <dgm:cxn modelId="{B121B455-2EB4-1341-83EC-4E95C92A750E}" type="presParOf" srcId="{04D2C79E-727A-FE4F-B9A4-0F6C56F2E191}" destId="{07EB6311-4994-4A44-862A-A1C600CF6E86}" srcOrd="0" destOrd="0" presId="urn:microsoft.com/office/officeart/2008/layout/HorizontalMultiLevelHierarchy"/>
    <dgm:cxn modelId="{9C43485B-0BA3-2649-89F2-0D9F7675C020}" type="presParOf" srcId="{07EB6311-4994-4A44-862A-A1C600CF6E86}" destId="{67521256-3B42-2841-962E-BC1D62802C88}" srcOrd="0" destOrd="0" presId="urn:microsoft.com/office/officeart/2008/layout/HorizontalMultiLevelHierarchy"/>
    <dgm:cxn modelId="{E3D4FF2A-132A-DB4E-A0CC-B824EF07A0FE}" type="presParOf" srcId="{04D2C79E-727A-FE4F-B9A4-0F6C56F2E191}" destId="{B0FAB593-48CF-A24F-A708-89DCE87BE356}" srcOrd="1" destOrd="0" presId="urn:microsoft.com/office/officeart/2008/layout/HorizontalMultiLevelHierarchy"/>
    <dgm:cxn modelId="{119B8C31-E603-EE40-AF7C-FE61523AD66D}" type="presParOf" srcId="{B0FAB593-48CF-A24F-A708-89DCE87BE356}" destId="{A94DBF80-AD4D-CD4A-8B93-AD2B7673F118}" srcOrd="0" destOrd="0" presId="urn:microsoft.com/office/officeart/2008/layout/HorizontalMultiLevelHierarchy"/>
    <dgm:cxn modelId="{6E099A3C-302C-8047-BB85-06E039FBDB9C}" type="presParOf" srcId="{B0FAB593-48CF-A24F-A708-89DCE87BE356}" destId="{466E4AAD-4C1F-AF49-81AD-B0FCD855E636}" srcOrd="1" destOrd="0" presId="urn:microsoft.com/office/officeart/2008/layout/HorizontalMultiLevelHierarchy"/>
    <dgm:cxn modelId="{8DCED963-0B17-6343-A805-F4DBBE99A41D}" type="presParOf" srcId="{466E4AAD-4C1F-AF49-81AD-B0FCD855E636}" destId="{F72603D1-E71A-A445-A2BB-EDCA1EFC5E51}" srcOrd="0" destOrd="0" presId="urn:microsoft.com/office/officeart/2008/layout/HorizontalMultiLevelHierarchy"/>
    <dgm:cxn modelId="{BD21C97B-0E74-7B4A-9A6F-65CCECD3217F}" type="presParOf" srcId="{F72603D1-E71A-A445-A2BB-EDCA1EFC5E51}" destId="{D0EFC50C-8E56-3E41-98AB-9F10F4ED1D79}" srcOrd="0" destOrd="0" presId="urn:microsoft.com/office/officeart/2008/layout/HorizontalMultiLevelHierarchy"/>
    <dgm:cxn modelId="{86798C5B-0485-2844-8F79-F6AF76ADC49E}" type="presParOf" srcId="{466E4AAD-4C1F-AF49-81AD-B0FCD855E636}" destId="{0DD36797-1663-FC42-86CF-7BEA7341D2E1}" srcOrd="1" destOrd="0" presId="urn:microsoft.com/office/officeart/2008/layout/HorizontalMultiLevelHierarchy"/>
    <dgm:cxn modelId="{B116AEE4-9F02-4F44-AA04-C98EE6855A3D}" type="presParOf" srcId="{0DD36797-1663-FC42-86CF-7BEA7341D2E1}" destId="{33FF3643-60DF-084B-92AF-2D9CAA631197}" srcOrd="0" destOrd="0" presId="urn:microsoft.com/office/officeart/2008/layout/HorizontalMultiLevelHierarchy"/>
    <dgm:cxn modelId="{AFF62089-FDCC-1246-BE78-50A2D978A5B3}" type="presParOf" srcId="{0DD36797-1663-FC42-86CF-7BEA7341D2E1}" destId="{D668D92F-D015-C946-B40D-C360C17552C7}" srcOrd="1" destOrd="0" presId="urn:microsoft.com/office/officeart/2008/layout/HorizontalMultiLevelHierarchy"/>
    <dgm:cxn modelId="{B43FA41B-28EE-9F43-8430-292AAB35A732}" type="presParOf" srcId="{04D2C79E-727A-FE4F-B9A4-0F6C56F2E191}" destId="{03498968-07B1-8E4E-88E9-3BAC661DFD6D}" srcOrd="2" destOrd="0" presId="urn:microsoft.com/office/officeart/2008/layout/HorizontalMultiLevelHierarchy"/>
    <dgm:cxn modelId="{855E41F5-F054-5146-81E4-8D6E1D6CA101}" type="presParOf" srcId="{03498968-07B1-8E4E-88E9-3BAC661DFD6D}" destId="{AE2BD557-FBCE-CC4D-B376-BD7A70491C73}" srcOrd="0" destOrd="0" presId="urn:microsoft.com/office/officeart/2008/layout/HorizontalMultiLevelHierarchy"/>
    <dgm:cxn modelId="{A587C498-7825-E349-AF06-BBC092E3132D}" type="presParOf" srcId="{04D2C79E-727A-FE4F-B9A4-0F6C56F2E191}" destId="{81D6E720-A35A-C24A-844F-8F59D6BC17BE}" srcOrd="3" destOrd="0" presId="urn:microsoft.com/office/officeart/2008/layout/HorizontalMultiLevelHierarchy"/>
    <dgm:cxn modelId="{2BC3B89B-149A-4840-A5A5-71A601532A81}" type="presParOf" srcId="{81D6E720-A35A-C24A-844F-8F59D6BC17BE}" destId="{1E2DF35B-8D18-5741-9C1E-F079633968F8}" srcOrd="0" destOrd="0" presId="urn:microsoft.com/office/officeart/2008/layout/HorizontalMultiLevelHierarchy"/>
    <dgm:cxn modelId="{4D67DF1B-74AB-6E47-B08C-79769DCA9F5C}" type="presParOf" srcId="{81D6E720-A35A-C24A-844F-8F59D6BC17BE}" destId="{D234F33E-AE36-4D4C-A50B-3D6FEC57F073}" srcOrd="1" destOrd="0" presId="urn:microsoft.com/office/officeart/2008/layout/HorizontalMultiLevelHierarchy"/>
    <dgm:cxn modelId="{E5A991C0-8356-4A49-889A-9F10F2D43651}" type="presParOf" srcId="{D234F33E-AE36-4D4C-A50B-3D6FEC57F073}" destId="{51D2A9B5-3535-A941-A9E3-F685701D8217}" srcOrd="0" destOrd="0" presId="urn:microsoft.com/office/officeart/2008/layout/HorizontalMultiLevelHierarchy"/>
    <dgm:cxn modelId="{A0A422A9-B477-5047-86EA-8EC0D540608D}" type="presParOf" srcId="{51D2A9B5-3535-A941-A9E3-F685701D8217}" destId="{0F3D8678-652E-C24D-B408-B89FD547C1B3}" srcOrd="0" destOrd="0" presId="urn:microsoft.com/office/officeart/2008/layout/HorizontalMultiLevelHierarchy"/>
    <dgm:cxn modelId="{833B43E1-7DED-A547-BA39-6DEE432164D2}" type="presParOf" srcId="{D234F33E-AE36-4D4C-A50B-3D6FEC57F073}" destId="{82DE2165-D0A6-B641-A383-DEFD4D8A9DCB}" srcOrd="1" destOrd="0" presId="urn:microsoft.com/office/officeart/2008/layout/HorizontalMultiLevelHierarchy"/>
    <dgm:cxn modelId="{512B075A-1B18-0449-90D8-FEFC4802B672}" type="presParOf" srcId="{82DE2165-D0A6-B641-A383-DEFD4D8A9DCB}" destId="{44E6B30A-8A44-484C-929E-71F077DB7ED0}" srcOrd="0" destOrd="0" presId="urn:microsoft.com/office/officeart/2008/layout/HorizontalMultiLevelHierarchy"/>
    <dgm:cxn modelId="{D0F60F14-A691-C54C-81BD-F880A57CA156}" type="presParOf" srcId="{82DE2165-D0A6-B641-A383-DEFD4D8A9DCB}" destId="{0C61809D-BF05-C24F-A117-AEC1FD3DD687}" srcOrd="1" destOrd="0" presId="urn:microsoft.com/office/officeart/2008/layout/HorizontalMultiLevelHierarchy"/>
    <dgm:cxn modelId="{0C511DB2-29C3-C340-8B77-C612C149762B}" type="presParOf" srcId="{04D2C79E-727A-FE4F-B9A4-0F6C56F2E191}" destId="{5CC30FF6-5BF3-6A4D-8F5F-96A0613DA69D}" srcOrd="4" destOrd="0" presId="urn:microsoft.com/office/officeart/2008/layout/HorizontalMultiLevelHierarchy"/>
    <dgm:cxn modelId="{843A5F73-2A79-CC4C-816B-88DC81C33290}" type="presParOf" srcId="{5CC30FF6-5BF3-6A4D-8F5F-96A0613DA69D}" destId="{95DF87F6-526E-EC41-BBFF-8AD72E8FC562}" srcOrd="0" destOrd="0" presId="urn:microsoft.com/office/officeart/2008/layout/HorizontalMultiLevelHierarchy"/>
    <dgm:cxn modelId="{5B3EE7FE-FA8B-9B46-92A2-D2CE1D547579}" type="presParOf" srcId="{04D2C79E-727A-FE4F-B9A4-0F6C56F2E191}" destId="{F1DA11FF-8E0A-704D-8292-E3A33236806D}" srcOrd="5" destOrd="0" presId="urn:microsoft.com/office/officeart/2008/layout/HorizontalMultiLevelHierarchy"/>
    <dgm:cxn modelId="{42CB7893-7FA3-564B-8401-AFBAB984647A}" type="presParOf" srcId="{F1DA11FF-8E0A-704D-8292-E3A33236806D}" destId="{E220459E-7BE5-5847-9874-52AD856E8214}" srcOrd="0" destOrd="0" presId="urn:microsoft.com/office/officeart/2008/layout/HorizontalMultiLevelHierarchy"/>
    <dgm:cxn modelId="{F6030B4F-8B4C-C54E-AF52-817C9B16AE76}" type="presParOf" srcId="{F1DA11FF-8E0A-704D-8292-E3A33236806D}" destId="{11EBE5EB-B7E0-1A42-9608-CE6B7DF5DCBC}" srcOrd="1" destOrd="0" presId="urn:microsoft.com/office/officeart/2008/layout/HorizontalMultiLevelHierarchy"/>
    <dgm:cxn modelId="{6CCE081E-A270-6D44-BF4D-8C9344663A03}" type="presParOf" srcId="{11EBE5EB-B7E0-1A42-9608-CE6B7DF5DCBC}" destId="{6499912A-E3D2-1643-B874-9EDEC620331B}" srcOrd="0" destOrd="0" presId="urn:microsoft.com/office/officeart/2008/layout/HorizontalMultiLevelHierarchy"/>
    <dgm:cxn modelId="{24C6FDFB-5C3D-0A4C-B144-5EDF23DB8DAA}" type="presParOf" srcId="{6499912A-E3D2-1643-B874-9EDEC620331B}" destId="{4D3E5B11-7F85-7649-9A97-C312E4E4869A}" srcOrd="0" destOrd="0" presId="urn:microsoft.com/office/officeart/2008/layout/HorizontalMultiLevelHierarchy"/>
    <dgm:cxn modelId="{93075686-3ABE-FB4A-A739-7E6F1BEB8EB6}" type="presParOf" srcId="{11EBE5EB-B7E0-1A42-9608-CE6B7DF5DCBC}" destId="{58BC5B4C-7D21-8541-B486-7F9E4E667867}" srcOrd="1" destOrd="0" presId="urn:microsoft.com/office/officeart/2008/layout/HorizontalMultiLevelHierarchy"/>
    <dgm:cxn modelId="{3917DA88-756E-1D44-98EE-01249BA8C003}" type="presParOf" srcId="{58BC5B4C-7D21-8541-B486-7F9E4E667867}" destId="{C16AF42F-4AC2-674A-A4AE-8B81709F143B}" srcOrd="0" destOrd="0" presId="urn:microsoft.com/office/officeart/2008/layout/HorizontalMultiLevelHierarchy"/>
    <dgm:cxn modelId="{645A726C-3AB2-9F4F-A196-09AE51A17342}" type="presParOf" srcId="{58BC5B4C-7D21-8541-B486-7F9E4E667867}" destId="{3CDEA2D0-EB23-CA47-A094-491B89535855}" srcOrd="1" destOrd="0" presId="urn:microsoft.com/office/officeart/2008/layout/HorizontalMultiLevelHierarchy"/>
    <dgm:cxn modelId="{3AD11C84-3E1A-EC41-810D-5EE70E5020FC}" type="presParOf" srcId="{3CDEA2D0-EB23-CA47-A094-491B89535855}" destId="{02AA8B78-5BF8-EB46-94E7-7B0DA616F71A}" srcOrd="0" destOrd="0" presId="urn:microsoft.com/office/officeart/2008/layout/HorizontalMultiLevelHierarchy"/>
    <dgm:cxn modelId="{D4E44C7E-CA36-A640-A659-4D95FD056798}" type="presParOf" srcId="{02AA8B78-5BF8-EB46-94E7-7B0DA616F71A}" destId="{C5CA60B5-BF13-B44E-BAB8-EFE3E4CAEC5E}" srcOrd="0" destOrd="0" presId="urn:microsoft.com/office/officeart/2008/layout/HorizontalMultiLevelHierarchy"/>
    <dgm:cxn modelId="{3141B1ED-1776-C441-80A3-1D1F54107128}" type="presParOf" srcId="{3CDEA2D0-EB23-CA47-A094-491B89535855}" destId="{95672878-395E-AF4C-8FDE-3352BB8F0A05}" srcOrd="1" destOrd="0" presId="urn:microsoft.com/office/officeart/2008/layout/HorizontalMultiLevelHierarchy"/>
    <dgm:cxn modelId="{D39B53EC-CA32-FA42-8C87-0BB99AB376A6}" type="presParOf" srcId="{95672878-395E-AF4C-8FDE-3352BB8F0A05}" destId="{E77E7E29-1D1B-5346-862A-6F68F4A3EDFB}" srcOrd="0" destOrd="0" presId="urn:microsoft.com/office/officeart/2008/layout/HorizontalMultiLevelHierarchy"/>
    <dgm:cxn modelId="{8467CEE7-CD8D-0643-81AC-30D9598D476C}" type="presParOf" srcId="{95672878-395E-AF4C-8FDE-3352BB8F0A05}" destId="{AE679BDF-3066-EA4D-B393-AB7269CB3314}" srcOrd="1" destOrd="0" presId="urn:microsoft.com/office/officeart/2008/layout/HorizontalMultiLevelHierarchy"/>
    <dgm:cxn modelId="{B32E2064-52DA-5A42-9B8B-CBBB25996F4D}" type="presParOf" srcId="{04D2C79E-727A-FE4F-B9A4-0F6C56F2E191}" destId="{2799FBA1-3E7D-7642-8E84-3FA970D1F4CD}" srcOrd="6" destOrd="0" presId="urn:microsoft.com/office/officeart/2008/layout/HorizontalMultiLevelHierarchy"/>
    <dgm:cxn modelId="{41D5B906-6A4A-6F40-9478-6D4B55E82DBF}" type="presParOf" srcId="{2799FBA1-3E7D-7642-8E84-3FA970D1F4CD}" destId="{DBB14A7B-0632-4F41-BC45-F05C05D49526}" srcOrd="0" destOrd="0" presId="urn:microsoft.com/office/officeart/2008/layout/HorizontalMultiLevelHierarchy"/>
    <dgm:cxn modelId="{F07ACCFF-0846-5148-9077-56935536A70D}" type="presParOf" srcId="{04D2C79E-727A-FE4F-B9A4-0F6C56F2E191}" destId="{B8AA3CD3-C9F9-2940-8F95-C70A223A5C35}" srcOrd="7" destOrd="0" presId="urn:microsoft.com/office/officeart/2008/layout/HorizontalMultiLevelHierarchy"/>
    <dgm:cxn modelId="{8130563C-992D-FC44-BC31-FF39E23E4EF7}" type="presParOf" srcId="{B8AA3CD3-C9F9-2940-8F95-C70A223A5C35}" destId="{4325AA46-42F9-6A40-BDDC-381B049E12F7}" srcOrd="0" destOrd="0" presId="urn:microsoft.com/office/officeart/2008/layout/HorizontalMultiLevelHierarchy"/>
    <dgm:cxn modelId="{BA1FFFCA-A1B0-564A-A544-80F08B859E59}" type="presParOf" srcId="{B8AA3CD3-C9F9-2940-8F95-C70A223A5C35}" destId="{E135455F-C657-6242-A5FA-83F0C7B61843}" srcOrd="1" destOrd="0" presId="urn:microsoft.com/office/officeart/2008/layout/HorizontalMultiLevelHierarchy"/>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C7C064-F390-7B42-9207-7F5968523B8F}" type="doc">
      <dgm:prSet loTypeId="urn:microsoft.com/office/officeart/2005/8/layout/process2" loCatId="" qsTypeId="urn:microsoft.com/office/officeart/2005/8/quickstyle/simple1" qsCatId="simple" csTypeId="urn:microsoft.com/office/officeart/2005/8/colors/accent0_2" csCatId="mainScheme" phldr="1"/>
      <dgm:spPr/>
      <dgm:t>
        <a:bodyPr/>
        <a:lstStyle/>
        <a:p>
          <a:endParaRPr lang="en-GB"/>
        </a:p>
      </dgm:t>
    </dgm:pt>
    <dgm:pt modelId="{B65610C4-C646-8040-BB49-D1EBA7DD5FBF}">
      <dgm:prSet phldrT="[Text]" custT="1"/>
      <dgm:spPr/>
      <dgm:t>
        <a:bodyPr/>
        <a:lstStyle/>
        <a:p>
          <a:r>
            <a:rPr lang="en-GB" sz="1600" dirty="0">
              <a:solidFill>
                <a:schemeClr val="tx1"/>
              </a:solidFill>
              <a:latin typeface="Arial" panose="020B0604020202020204" pitchFamily="34" charset="0"/>
              <a:cs typeface="Arial" panose="020B0604020202020204" pitchFamily="34" charset="0"/>
            </a:rPr>
            <a:t>Implementing Mean Teacher approach in text domain</a:t>
          </a:r>
        </a:p>
      </dgm:t>
    </dgm:pt>
    <dgm:pt modelId="{F3EF644F-DAED-F949-A37B-B4ABD954E5CA}" type="parTrans" cxnId="{BFE6D3E6-5F5A-F544-B0C1-758C68C1B4C3}">
      <dgm:prSet/>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E1BBA0A4-FFF2-EB46-8660-B97F05F34278}" type="sibTrans" cxnId="{BFE6D3E6-5F5A-F544-B0C1-758C68C1B4C3}">
      <dgm:prSet custT="1"/>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257D773D-5A92-1445-AD36-8CF511CC9877}">
      <dgm:prSet phldrT="[Text]" custT="1"/>
      <dgm:spPr/>
      <dgm:t>
        <a:bodyPr/>
        <a:lstStyle/>
        <a:p>
          <a:r>
            <a:rPr lang="en-GB" sz="1600" dirty="0">
              <a:solidFill>
                <a:schemeClr val="tx1"/>
              </a:solidFill>
              <a:latin typeface="Arial" panose="020B0604020202020204" pitchFamily="34" charset="0"/>
              <a:cs typeface="Arial" panose="020B0604020202020204" pitchFamily="34" charset="0"/>
            </a:rPr>
            <a:t>Utilizing attack recipes</a:t>
          </a:r>
        </a:p>
      </dgm:t>
    </dgm:pt>
    <dgm:pt modelId="{6FC4BE65-D690-6D47-9D41-6A9638046B1E}" type="parTrans" cxnId="{BB64C137-9153-9A45-B8BB-C603B25E29F4}">
      <dgm:prSet/>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9B5DDA9B-0417-4E49-8B69-57541D7B767F}" type="sibTrans" cxnId="{BB64C137-9153-9A45-B8BB-C603B25E29F4}">
      <dgm:prSet custT="1"/>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F84D5B70-5D29-1742-9FD2-6B8C59345B62}">
      <dgm:prSet phldrT="[Text]" custT="1"/>
      <dgm:spPr/>
      <dgm:t>
        <a:bodyPr/>
        <a:lstStyle/>
        <a:p>
          <a:r>
            <a:rPr lang="en-GB" sz="1600" dirty="0">
              <a:solidFill>
                <a:schemeClr val="tx1"/>
              </a:solidFill>
              <a:latin typeface="Arial" panose="020B0604020202020204" pitchFamily="34" charset="0"/>
              <a:cs typeface="Arial" panose="020B0604020202020204" pitchFamily="34" charset="0"/>
            </a:rPr>
            <a:t>Robustness evaluation</a:t>
          </a:r>
        </a:p>
      </dgm:t>
    </dgm:pt>
    <dgm:pt modelId="{5E5B3EBB-794F-794F-A92B-81F70F9E54D0}" type="parTrans" cxnId="{A5A71B13-29FA-BD4C-A8A4-73528FCEE02F}">
      <dgm:prSet/>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910A82BA-1361-584C-B906-5D91FE946F74}" type="sibTrans" cxnId="{A5A71B13-29FA-BD4C-A8A4-73528FCEE02F}">
      <dgm:prSet/>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756F5A16-6010-D445-AB2E-B0717F721BA9}">
      <dgm:prSet phldrT="[Text]" custT="1"/>
      <dgm:spPr/>
      <dgm:t>
        <a:bodyPr/>
        <a:lstStyle/>
        <a:p>
          <a:r>
            <a:rPr lang="en-GB" sz="1600" dirty="0">
              <a:solidFill>
                <a:schemeClr val="tx1"/>
              </a:solidFill>
              <a:latin typeface="Arial" panose="020B0604020202020204" pitchFamily="34" charset="0"/>
              <a:cs typeface="Arial" panose="020B0604020202020204" pitchFamily="34" charset="0"/>
            </a:rPr>
            <a:t>Creating prominent adversarial </a:t>
          </a:r>
          <a:r>
            <a:rPr lang="en-GB" sz="1600" dirty="0" err="1">
              <a:solidFill>
                <a:schemeClr val="tx1"/>
              </a:solidFill>
              <a:latin typeface="Arial" panose="020B0604020202020204" pitchFamily="34" charset="0"/>
              <a:cs typeface="Arial" panose="020B0604020202020204" pitchFamily="34" charset="0"/>
            </a:rPr>
            <a:t>unlabeled</a:t>
          </a:r>
          <a:r>
            <a:rPr lang="en-GB" sz="1600" dirty="0">
              <a:solidFill>
                <a:schemeClr val="tx1"/>
              </a:solidFill>
              <a:latin typeface="Arial" panose="020B0604020202020204" pitchFamily="34" charset="0"/>
              <a:cs typeface="Arial" panose="020B0604020202020204" pitchFamily="34" charset="0"/>
            </a:rPr>
            <a:t> data.</a:t>
          </a:r>
        </a:p>
      </dgm:t>
    </dgm:pt>
    <dgm:pt modelId="{03434B59-A5B4-514F-A343-47EBF0739FE1}" type="parTrans" cxnId="{4BF5082E-A032-B54E-B5A1-E147C41CAA33}">
      <dgm:prSet/>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96031F6F-0F2A-9B4B-A4F8-91D871B97B41}" type="sibTrans" cxnId="{4BF5082E-A032-B54E-B5A1-E147C41CAA33}">
      <dgm:prSet custT="1"/>
      <dgm:spPr/>
      <dgm:t>
        <a:bodyPr/>
        <a:lstStyle/>
        <a:p>
          <a:endParaRPr lang="en-GB" sz="1600">
            <a:solidFill>
              <a:schemeClr val="tx1"/>
            </a:solidFill>
            <a:latin typeface="Arial" panose="020B0604020202020204" pitchFamily="34" charset="0"/>
            <a:cs typeface="Arial" panose="020B0604020202020204" pitchFamily="34" charset="0"/>
          </a:endParaRPr>
        </a:p>
      </dgm:t>
    </dgm:pt>
    <dgm:pt modelId="{45C0A77C-D705-4742-B10B-7BD3B554BD2E}">
      <dgm:prSet phldrT="[Text]" custT="1"/>
      <dgm:spPr/>
      <dgm:t>
        <a:bodyPr/>
        <a:lstStyle/>
        <a:p>
          <a:r>
            <a:rPr lang="en-GB" sz="1600" dirty="0">
              <a:solidFill>
                <a:schemeClr val="tx1"/>
              </a:solidFill>
              <a:latin typeface="Arial" panose="020B0604020202020204" pitchFamily="34" charset="0"/>
              <a:cs typeface="Arial" panose="020B0604020202020204" pitchFamily="34" charset="0"/>
            </a:rPr>
            <a:t>Introducing crafted adversarial unlabelled data into training.</a:t>
          </a:r>
        </a:p>
      </dgm:t>
    </dgm:pt>
    <dgm:pt modelId="{473CB15F-E24A-F14B-91BA-7E03A621102D}" type="parTrans" cxnId="{80B8C414-FED5-9D40-956E-26135870DCC5}">
      <dgm:prSet/>
      <dgm:spPr/>
      <dgm:t>
        <a:bodyPr/>
        <a:lstStyle/>
        <a:p>
          <a:endParaRPr lang="en-GB">
            <a:solidFill>
              <a:schemeClr val="tx1"/>
            </a:solidFill>
          </a:endParaRPr>
        </a:p>
      </dgm:t>
    </dgm:pt>
    <dgm:pt modelId="{28E4E0DA-A4EF-294B-8165-BDD3091D8055}" type="sibTrans" cxnId="{80B8C414-FED5-9D40-956E-26135870DCC5}">
      <dgm:prSet/>
      <dgm:spPr/>
      <dgm:t>
        <a:bodyPr/>
        <a:lstStyle/>
        <a:p>
          <a:endParaRPr lang="en-GB">
            <a:solidFill>
              <a:schemeClr val="tx1"/>
            </a:solidFill>
          </a:endParaRPr>
        </a:p>
      </dgm:t>
    </dgm:pt>
    <dgm:pt modelId="{46247F9D-E5FD-4744-A21E-E49541348BAD}" type="pres">
      <dgm:prSet presAssocID="{B6C7C064-F390-7B42-9207-7F5968523B8F}" presName="linearFlow" presStyleCnt="0">
        <dgm:presLayoutVars>
          <dgm:resizeHandles val="exact"/>
        </dgm:presLayoutVars>
      </dgm:prSet>
      <dgm:spPr/>
    </dgm:pt>
    <dgm:pt modelId="{BDA92807-44F5-4E4E-80CB-EFA52B9C4004}" type="pres">
      <dgm:prSet presAssocID="{756F5A16-6010-D445-AB2E-B0717F721BA9}" presName="node" presStyleLbl="node1" presStyleIdx="0" presStyleCnt="5" custScaleX="141947">
        <dgm:presLayoutVars>
          <dgm:bulletEnabled val="1"/>
        </dgm:presLayoutVars>
      </dgm:prSet>
      <dgm:spPr/>
    </dgm:pt>
    <dgm:pt modelId="{D925DE9B-D419-D142-93AF-B5643A14456C}" type="pres">
      <dgm:prSet presAssocID="{96031F6F-0F2A-9B4B-A4F8-91D871B97B41}" presName="sibTrans" presStyleLbl="sibTrans2D1" presStyleIdx="0" presStyleCnt="4"/>
      <dgm:spPr/>
    </dgm:pt>
    <dgm:pt modelId="{53680225-59D0-684A-B315-C9543955EEC4}" type="pres">
      <dgm:prSet presAssocID="{96031F6F-0F2A-9B4B-A4F8-91D871B97B41}" presName="connectorText" presStyleLbl="sibTrans2D1" presStyleIdx="0" presStyleCnt="4"/>
      <dgm:spPr/>
    </dgm:pt>
    <dgm:pt modelId="{72BC8E65-B6F8-E048-8D8A-E0CE8159B665}" type="pres">
      <dgm:prSet presAssocID="{B65610C4-C646-8040-BB49-D1EBA7DD5FBF}" presName="node" presStyleLbl="node1" presStyleIdx="1" presStyleCnt="5" custScaleX="140203">
        <dgm:presLayoutVars>
          <dgm:bulletEnabled val="1"/>
        </dgm:presLayoutVars>
      </dgm:prSet>
      <dgm:spPr/>
    </dgm:pt>
    <dgm:pt modelId="{4C893147-8021-404F-B9A4-B638D0AA7A94}" type="pres">
      <dgm:prSet presAssocID="{E1BBA0A4-FFF2-EB46-8660-B97F05F34278}" presName="sibTrans" presStyleLbl="sibTrans2D1" presStyleIdx="1" presStyleCnt="4"/>
      <dgm:spPr/>
    </dgm:pt>
    <dgm:pt modelId="{7504A845-5021-B94D-8D91-EA4F9E926E98}" type="pres">
      <dgm:prSet presAssocID="{E1BBA0A4-FFF2-EB46-8660-B97F05F34278}" presName="connectorText" presStyleLbl="sibTrans2D1" presStyleIdx="1" presStyleCnt="4"/>
      <dgm:spPr/>
    </dgm:pt>
    <dgm:pt modelId="{641369A2-3B25-D24C-B8E7-E1478D06287D}" type="pres">
      <dgm:prSet presAssocID="{45C0A77C-D705-4742-B10B-7BD3B554BD2E}" presName="node" presStyleLbl="node1" presStyleIdx="2" presStyleCnt="5" custScaleX="145434" custLinFactNeighborX="1308">
        <dgm:presLayoutVars>
          <dgm:bulletEnabled val="1"/>
        </dgm:presLayoutVars>
      </dgm:prSet>
      <dgm:spPr/>
    </dgm:pt>
    <dgm:pt modelId="{4E11C233-A025-9F4E-92FD-A5689544762F}" type="pres">
      <dgm:prSet presAssocID="{28E4E0DA-A4EF-294B-8165-BDD3091D8055}" presName="sibTrans" presStyleLbl="sibTrans2D1" presStyleIdx="2" presStyleCnt="4"/>
      <dgm:spPr/>
    </dgm:pt>
    <dgm:pt modelId="{1E04156E-E57E-F847-B0BA-DA1BB39B1694}" type="pres">
      <dgm:prSet presAssocID="{28E4E0DA-A4EF-294B-8165-BDD3091D8055}" presName="connectorText" presStyleLbl="sibTrans2D1" presStyleIdx="2" presStyleCnt="4"/>
      <dgm:spPr/>
    </dgm:pt>
    <dgm:pt modelId="{B9B0AC27-AB1A-A746-ACC5-CE2C53764898}" type="pres">
      <dgm:prSet presAssocID="{257D773D-5A92-1445-AD36-8CF511CC9877}" presName="node" presStyleLbl="node1" presStyleIdx="3" presStyleCnt="5" custScaleX="144562" custLinFactNeighborX="1744">
        <dgm:presLayoutVars>
          <dgm:bulletEnabled val="1"/>
        </dgm:presLayoutVars>
      </dgm:prSet>
      <dgm:spPr/>
    </dgm:pt>
    <dgm:pt modelId="{1987214B-6703-2B44-85E2-2B3CDC547C3A}" type="pres">
      <dgm:prSet presAssocID="{9B5DDA9B-0417-4E49-8B69-57541D7B767F}" presName="sibTrans" presStyleLbl="sibTrans2D1" presStyleIdx="3" presStyleCnt="4"/>
      <dgm:spPr/>
    </dgm:pt>
    <dgm:pt modelId="{03C95F52-3AFC-A84C-9C76-8D4F29F5DFD6}" type="pres">
      <dgm:prSet presAssocID="{9B5DDA9B-0417-4E49-8B69-57541D7B767F}" presName="connectorText" presStyleLbl="sibTrans2D1" presStyleIdx="3" presStyleCnt="4"/>
      <dgm:spPr/>
    </dgm:pt>
    <dgm:pt modelId="{68759126-D42D-9C42-92EB-44B027AEB198}" type="pres">
      <dgm:prSet presAssocID="{F84D5B70-5D29-1742-9FD2-6B8C59345B62}" presName="node" presStyleLbl="node1" presStyleIdx="4" presStyleCnt="5" custScaleX="141075" custLinFactNeighborX="2180">
        <dgm:presLayoutVars>
          <dgm:bulletEnabled val="1"/>
        </dgm:presLayoutVars>
      </dgm:prSet>
      <dgm:spPr/>
    </dgm:pt>
  </dgm:ptLst>
  <dgm:cxnLst>
    <dgm:cxn modelId="{B2C24003-22F2-2147-A6A5-F39EB0450BBC}" type="presOf" srcId="{B65610C4-C646-8040-BB49-D1EBA7DD5FBF}" destId="{72BC8E65-B6F8-E048-8D8A-E0CE8159B665}" srcOrd="0" destOrd="0" presId="urn:microsoft.com/office/officeart/2005/8/layout/process2"/>
    <dgm:cxn modelId="{4746E50A-E040-F040-9C43-351053C758CA}" type="presOf" srcId="{E1BBA0A4-FFF2-EB46-8660-B97F05F34278}" destId="{4C893147-8021-404F-B9A4-B638D0AA7A94}" srcOrd="0" destOrd="0" presId="urn:microsoft.com/office/officeart/2005/8/layout/process2"/>
    <dgm:cxn modelId="{111EEC10-A74F-DB43-B88D-326164D9332E}" type="presOf" srcId="{E1BBA0A4-FFF2-EB46-8660-B97F05F34278}" destId="{7504A845-5021-B94D-8D91-EA4F9E926E98}" srcOrd="1" destOrd="0" presId="urn:microsoft.com/office/officeart/2005/8/layout/process2"/>
    <dgm:cxn modelId="{A5A71B13-29FA-BD4C-A8A4-73528FCEE02F}" srcId="{B6C7C064-F390-7B42-9207-7F5968523B8F}" destId="{F84D5B70-5D29-1742-9FD2-6B8C59345B62}" srcOrd="4" destOrd="0" parTransId="{5E5B3EBB-794F-794F-A92B-81F70F9E54D0}" sibTransId="{910A82BA-1361-584C-B906-5D91FE946F74}"/>
    <dgm:cxn modelId="{05561C14-6838-8D4C-A522-D41748599986}" type="presOf" srcId="{9B5DDA9B-0417-4E49-8B69-57541D7B767F}" destId="{1987214B-6703-2B44-85E2-2B3CDC547C3A}" srcOrd="0" destOrd="0" presId="urn:microsoft.com/office/officeart/2005/8/layout/process2"/>
    <dgm:cxn modelId="{80B8C414-FED5-9D40-956E-26135870DCC5}" srcId="{B6C7C064-F390-7B42-9207-7F5968523B8F}" destId="{45C0A77C-D705-4742-B10B-7BD3B554BD2E}" srcOrd="2" destOrd="0" parTransId="{473CB15F-E24A-F14B-91BA-7E03A621102D}" sibTransId="{28E4E0DA-A4EF-294B-8165-BDD3091D8055}"/>
    <dgm:cxn modelId="{34ACA322-8718-5C45-B9B7-63D416B33DF3}" type="presOf" srcId="{28E4E0DA-A4EF-294B-8165-BDD3091D8055}" destId="{4E11C233-A025-9F4E-92FD-A5689544762F}" srcOrd="0" destOrd="0" presId="urn:microsoft.com/office/officeart/2005/8/layout/process2"/>
    <dgm:cxn modelId="{4BF5082E-A032-B54E-B5A1-E147C41CAA33}" srcId="{B6C7C064-F390-7B42-9207-7F5968523B8F}" destId="{756F5A16-6010-D445-AB2E-B0717F721BA9}" srcOrd="0" destOrd="0" parTransId="{03434B59-A5B4-514F-A343-47EBF0739FE1}" sibTransId="{96031F6F-0F2A-9B4B-A4F8-91D871B97B41}"/>
    <dgm:cxn modelId="{BB64C137-9153-9A45-B8BB-C603B25E29F4}" srcId="{B6C7C064-F390-7B42-9207-7F5968523B8F}" destId="{257D773D-5A92-1445-AD36-8CF511CC9877}" srcOrd="3" destOrd="0" parTransId="{6FC4BE65-D690-6D47-9D41-6A9638046B1E}" sibTransId="{9B5DDA9B-0417-4E49-8B69-57541D7B767F}"/>
    <dgm:cxn modelId="{C2F46851-8126-D949-9F02-57F077C56E3D}" type="presOf" srcId="{257D773D-5A92-1445-AD36-8CF511CC9877}" destId="{B9B0AC27-AB1A-A746-ACC5-CE2C53764898}" srcOrd="0" destOrd="0" presId="urn:microsoft.com/office/officeart/2005/8/layout/process2"/>
    <dgm:cxn modelId="{0E1B0954-4391-144C-8644-DD67BB0C7E37}" type="presOf" srcId="{96031F6F-0F2A-9B4B-A4F8-91D871B97B41}" destId="{D925DE9B-D419-D142-93AF-B5643A14456C}" srcOrd="0" destOrd="0" presId="urn:microsoft.com/office/officeart/2005/8/layout/process2"/>
    <dgm:cxn modelId="{86D70656-A183-604B-84CD-3E7BD1E74B12}" type="presOf" srcId="{756F5A16-6010-D445-AB2E-B0717F721BA9}" destId="{BDA92807-44F5-4E4E-80CB-EFA52B9C4004}" srcOrd="0" destOrd="0" presId="urn:microsoft.com/office/officeart/2005/8/layout/process2"/>
    <dgm:cxn modelId="{7E256D58-FBC1-9345-949C-CD4502E84A2C}" type="presOf" srcId="{B6C7C064-F390-7B42-9207-7F5968523B8F}" destId="{46247F9D-E5FD-4744-A21E-E49541348BAD}" srcOrd="0" destOrd="0" presId="urn:microsoft.com/office/officeart/2005/8/layout/process2"/>
    <dgm:cxn modelId="{B2229E6A-2C4D-3A41-B194-0B985FD929AC}" type="presOf" srcId="{45C0A77C-D705-4742-B10B-7BD3B554BD2E}" destId="{641369A2-3B25-D24C-B8E7-E1478D06287D}" srcOrd="0" destOrd="0" presId="urn:microsoft.com/office/officeart/2005/8/layout/process2"/>
    <dgm:cxn modelId="{F59AE87D-1F27-8048-9F80-973A464738FA}" type="presOf" srcId="{96031F6F-0F2A-9B4B-A4F8-91D871B97B41}" destId="{53680225-59D0-684A-B315-C9543955EEC4}" srcOrd="1" destOrd="0" presId="urn:microsoft.com/office/officeart/2005/8/layout/process2"/>
    <dgm:cxn modelId="{E077E384-07A5-7347-8E3C-EE0E1B8EA2E0}" type="presOf" srcId="{28E4E0DA-A4EF-294B-8165-BDD3091D8055}" destId="{1E04156E-E57E-F847-B0BA-DA1BB39B1694}" srcOrd="1" destOrd="0" presId="urn:microsoft.com/office/officeart/2005/8/layout/process2"/>
    <dgm:cxn modelId="{BA8EAF92-21B6-A248-AA26-F8578D6C0C47}" type="presOf" srcId="{F84D5B70-5D29-1742-9FD2-6B8C59345B62}" destId="{68759126-D42D-9C42-92EB-44B027AEB198}" srcOrd="0" destOrd="0" presId="urn:microsoft.com/office/officeart/2005/8/layout/process2"/>
    <dgm:cxn modelId="{C9A561CD-7D20-D44A-B888-11934BDEC46C}" type="presOf" srcId="{9B5DDA9B-0417-4E49-8B69-57541D7B767F}" destId="{03C95F52-3AFC-A84C-9C76-8D4F29F5DFD6}" srcOrd="1" destOrd="0" presId="urn:microsoft.com/office/officeart/2005/8/layout/process2"/>
    <dgm:cxn modelId="{BFE6D3E6-5F5A-F544-B0C1-758C68C1B4C3}" srcId="{B6C7C064-F390-7B42-9207-7F5968523B8F}" destId="{B65610C4-C646-8040-BB49-D1EBA7DD5FBF}" srcOrd="1" destOrd="0" parTransId="{F3EF644F-DAED-F949-A37B-B4ABD954E5CA}" sibTransId="{E1BBA0A4-FFF2-EB46-8660-B97F05F34278}"/>
    <dgm:cxn modelId="{BF0E7040-2A5A-EA4F-AF34-E2A6FF624584}" type="presParOf" srcId="{46247F9D-E5FD-4744-A21E-E49541348BAD}" destId="{BDA92807-44F5-4E4E-80CB-EFA52B9C4004}" srcOrd="0" destOrd="0" presId="urn:microsoft.com/office/officeart/2005/8/layout/process2"/>
    <dgm:cxn modelId="{21336325-C96E-3444-98DA-50C26C87C34B}" type="presParOf" srcId="{46247F9D-E5FD-4744-A21E-E49541348BAD}" destId="{D925DE9B-D419-D142-93AF-B5643A14456C}" srcOrd="1" destOrd="0" presId="urn:microsoft.com/office/officeart/2005/8/layout/process2"/>
    <dgm:cxn modelId="{8D973B8B-AAFD-6445-AFF1-124712B91B46}" type="presParOf" srcId="{D925DE9B-D419-D142-93AF-B5643A14456C}" destId="{53680225-59D0-684A-B315-C9543955EEC4}" srcOrd="0" destOrd="0" presId="urn:microsoft.com/office/officeart/2005/8/layout/process2"/>
    <dgm:cxn modelId="{CC5226C4-101D-364D-BD7B-F5DFC3940741}" type="presParOf" srcId="{46247F9D-E5FD-4744-A21E-E49541348BAD}" destId="{72BC8E65-B6F8-E048-8D8A-E0CE8159B665}" srcOrd="2" destOrd="0" presId="urn:microsoft.com/office/officeart/2005/8/layout/process2"/>
    <dgm:cxn modelId="{43084427-7B70-AB46-A1EB-201ECF5E61CC}" type="presParOf" srcId="{46247F9D-E5FD-4744-A21E-E49541348BAD}" destId="{4C893147-8021-404F-B9A4-B638D0AA7A94}" srcOrd="3" destOrd="0" presId="urn:microsoft.com/office/officeart/2005/8/layout/process2"/>
    <dgm:cxn modelId="{32461C20-0E76-7541-8902-FFA8C14C0705}" type="presParOf" srcId="{4C893147-8021-404F-B9A4-B638D0AA7A94}" destId="{7504A845-5021-B94D-8D91-EA4F9E926E98}" srcOrd="0" destOrd="0" presId="urn:microsoft.com/office/officeart/2005/8/layout/process2"/>
    <dgm:cxn modelId="{01D2BF27-3787-AB46-B1E4-99DAF4A62E9F}" type="presParOf" srcId="{46247F9D-E5FD-4744-A21E-E49541348BAD}" destId="{641369A2-3B25-D24C-B8E7-E1478D06287D}" srcOrd="4" destOrd="0" presId="urn:microsoft.com/office/officeart/2005/8/layout/process2"/>
    <dgm:cxn modelId="{23D87817-7CDF-DF40-933E-00AC685ED5FD}" type="presParOf" srcId="{46247F9D-E5FD-4744-A21E-E49541348BAD}" destId="{4E11C233-A025-9F4E-92FD-A5689544762F}" srcOrd="5" destOrd="0" presId="urn:microsoft.com/office/officeart/2005/8/layout/process2"/>
    <dgm:cxn modelId="{EAAB5797-D065-CE4D-BA5D-CF45C0BD1517}" type="presParOf" srcId="{4E11C233-A025-9F4E-92FD-A5689544762F}" destId="{1E04156E-E57E-F847-B0BA-DA1BB39B1694}" srcOrd="0" destOrd="0" presId="urn:microsoft.com/office/officeart/2005/8/layout/process2"/>
    <dgm:cxn modelId="{5C3CBA01-BB8B-8642-9CCE-673F7A9EB994}" type="presParOf" srcId="{46247F9D-E5FD-4744-A21E-E49541348BAD}" destId="{B9B0AC27-AB1A-A746-ACC5-CE2C53764898}" srcOrd="6" destOrd="0" presId="urn:microsoft.com/office/officeart/2005/8/layout/process2"/>
    <dgm:cxn modelId="{AD819818-D512-8B46-8D54-574BED5F5C13}" type="presParOf" srcId="{46247F9D-E5FD-4744-A21E-E49541348BAD}" destId="{1987214B-6703-2B44-85E2-2B3CDC547C3A}" srcOrd="7" destOrd="0" presId="urn:microsoft.com/office/officeart/2005/8/layout/process2"/>
    <dgm:cxn modelId="{E51E2AE0-82E9-7D4D-9D57-252C1CD18005}" type="presParOf" srcId="{1987214B-6703-2B44-85E2-2B3CDC547C3A}" destId="{03C95F52-3AFC-A84C-9C76-8D4F29F5DFD6}" srcOrd="0" destOrd="0" presId="urn:microsoft.com/office/officeart/2005/8/layout/process2"/>
    <dgm:cxn modelId="{019A1CC7-FC25-1548-B637-427C955F5C8F}" type="presParOf" srcId="{46247F9D-E5FD-4744-A21E-E49541348BAD}" destId="{68759126-D42D-9C42-92EB-44B027AEB198}" srcOrd="8" destOrd="0" presId="urn:microsoft.com/office/officeart/2005/8/layout/process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849748-169F-504F-822E-68337B5EF4AE}" type="doc">
      <dgm:prSet loTypeId="urn:microsoft.com/office/officeart/2005/8/layout/vList5" loCatId="" qsTypeId="urn:microsoft.com/office/officeart/2005/8/quickstyle/simple1" qsCatId="simple" csTypeId="urn:microsoft.com/office/officeart/2005/8/colors/accent2_2" csCatId="accent2" phldr="1"/>
      <dgm:spPr/>
      <dgm:t>
        <a:bodyPr/>
        <a:lstStyle/>
        <a:p>
          <a:endParaRPr lang="en-GB"/>
        </a:p>
      </dgm:t>
    </dgm:pt>
    <dgm:pt modelId="{7BA359B7-7835-A045-B31A-67618181070E}">
      <dgm:prSet phldrT="[Text]" custT="1"/>
      <dgm:spPr/>
      <dgm:t>
        <a:bodyPr/>
        <a:lstStyle/>
        <a:p>
          <a:r>
            <a:rPr lang="en-GB" sz="1800" b="1" dirty="0">
              <a:solidFill>
                <a:schemeClr val="tx1"/>
              </a:solidFill>
              <a:latin typeface="Arial" panose="020B0604020202020204" pitchFamily="34" charset="0"/>
              <a:cs typeface="Arial" panose="020B0604020202020204" pitchFamily="34" charset="0"/>
            </a:rPr>
            <a:t>Synonym based </a:t>
          </a:r>
        </a:p>
      </dgm:t>
    </dgm:pt>
    <dgm:pt modelId="{1C9C1E19-B1E5-2048-9E0F-753A803AF768}" type="parTrans" cxnId="{E1EF8EAA-90E3-AC46-9670-5818E2A0C45A}">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48DD8B6D-12B8-174D-AF77-EE0B68AEF62F}" type="sibTrans" cxnId="{E1EF8EAA-90E3-AC46-9670-5818E2A0C45A}">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07101A91-6F15-304D-B8F3-D2F34640EE6F}">
      <dgm:prSet phldrT="[Text]" custT="1"/>
      <dgm:spPr/>
      <dgm:t>
        <a:bodyPr/>
        <a:lstStyle/>
        <a:p>
          <a:r>
            <a:rPr lang="en-GB" sz="1600" b="0">
              <a:solidFill>
                <a:schemeClr val="tx1"/>
              </a:solidFill>
              <a:latin typeface="Arial" panose="020B0604020202020204" pitchFamily="34" charset="0"/>
              <a:cs typeface="Arial" panose="020B0604020202020204" pitchFamily="34" charset="0"/>
            </a:rPr>
            <a:t>WordNet lexical English database [1] is used as a source of synonym augmentation.</a:t>
          </a:r>
          <a:endParaRPr lang="en-GB" sz="1600" b="0" dirty="0">
            <a:solidFill>
              <a:schemeClr val="tx1"/>
            </a:solidFill>
            <a:latin typeface="Arial" panose="020B0604020202020204" pitchFamily="34" charset="0"/>
            <a:cs typeface="Arial" panose="020B0604020202020204" pitchFamily="34" charset="0"/>
          </a:endParaRPr>
        </a:p>
      </dgm:t>
    </dgm:pt>
    <dgm:pt modelId="{78781608-203B-F84D-BD64-DDF5730F6BAF}" type="parTrans" cxnId="{1C404A0D-FD86-5646-AF4B-7784D421BAA3}">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5D1A1EF2-7F2A-5142-810D-5038F297D6AE}" type="sibTrans" cxnId="{1C404A0D-FD86-5646-AF4B-7784D421BAA3}">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13B643D1-E361-7746-BA02-3AAA29F37F4E}">
      <dgm:prSet phldrT="[Text]" custT="1"/>
      <dgm:spPr/>
      <dgm:t>
        <a:bodyPr/>
        <a:lstStyle/>
        <a:p>
          <a:r>
            <a:rPr lang="en-GB" sz="1600" b="0" dirty="0">
              <a:solidFill>
                <a:schemeClr val="tx1"/>
              </a:solidFill>
              <a:latin typeface="Arial" panose="020B0604020202020204" pitchFamily="34" charset="0"/>
              <a:cs typeface="Arial" panose="020B0604020202020204" pitchFamily="34" charset="0"/>
            </a:rPr>
            <a:t>For IMDB and Covid-19 fake tweets datasets, it is augment threshold set to 50 and 15, respectively. </a:t>
          </a:r>
        </a:p>
      </dgm:t>
    </dgm:pt>
    <dgm:pt modelId="{551E1D24-DFBD-A142-8A4A-B06109357F29}" type="parTrans" cxnId="{5AA80680-B99A-704B-BCBD-91C75B0DAC7F}">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567C6D18-24CC-6E41-B23D-0C481EED4771}" type="sibTrans" cxnId="{5AA80680-B99A-704B-BCBD-91C75B0DAC7F}">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21AA91D7-C2D7-5341-A6CF-2440F3AF1ADC}">
      <dgm:prSet phldrT="[Text]" custT="1"/>
      <dgm:spPr/>
      <dgm:t>
        <a:bodyPr/>
        <a:lstStyle/>
        <a:p>
          <a:r>
            <a:rPr lang="en-GB" sz="1800" b="1" dirty="0">
              <a:solidFill>
                <a:schemeClr val="tx1"/>
              </a:solidFill>
              <a:latin typeface="Arial" panose="020B0604020202020204" pitchFamily="34" charset="0"/>
              <a:cs typeface="Arial" panose="020B0604020202020204" pitchFamily="34" charset="0"/>
            </a:rPr>
            <a:t>Context based</a:t>
          </a:r>
        </a:p>
      </dgm:t>
    </dgm:pt>
    <dgm:pt modelId="{9CF94EE5-1C8E-094A-A7C6-46EB30400E83}" type="parTrans" cxnId="{DD32BD0D-96F4-6247-8F5A-D9AE64699752}">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BEE72CB6-92B2-EF43-A89A-9C31809CEEA9}" type="sibTrans" cxnId="{DD32BD0D-96F4-6247-8F5A-D9AE64699752}">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07FDCE43-0939-FE43-B821-DE6C12078B1C}">
      <dgm:prSet phldrT="[Text]" custT="1"/>
      <dgm:spPr/>
      <dgm:t>
        <a:bodyPr/>
        <a:lstStyle/>
        <a:p>
          <a:r>
            <a:rPr lang="en-DE" sz="1600" b="0" dirty="0">
              <a:solidFill>
                <a:schemeClr val="tx1"/>
              </a:solidFill>
              <a:latin typeface="Arial" panose="020B0604020202020204" pitchFamily="34" charset="0"/>
              <a:cs typeface="Arial" panose="020B0604020202020204" pitchFamily="34" charset="0"/>
            </a:rPr>
            <a:t>DistilBERT language model is utilized.</a:t>
          </a:r>
          <a:endParaRPr lang="en-GB" sz="1600" b="0" dirty="0">
            <a:solidFill>
              <a:schemeClr val="tx1"/>
            </a:solidFill>
            <a:latin typeface="Arial" panose="020B0604020202020204" pitchFamily="34" charset="0"/>
            <a:cs typeface="Arial" panose="020B0604020202020204" pitchFamily="34" charset="0"/>
          </a:endParaRPr>
        </a:p>
      </dgm:t>
    </dgm:pt>
    <dgm:pt modelId="{F32FFAD0-B702-1043-8E2E-B8A7A96884E6}" type="parTrans" cxnId="{0FCBAB9C-A608-5849-BD2A-E4A29A00EEC5}">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6D60C367-CF40-0B41-85F3-7D7207DC3122}" type="sibTrans" cxnId="{0FCBAB9C-A608-5849-BD2A-E4A29A00EEC5}">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C9CFF04C-7612-A248-B4BE-D03E4CC90B81}">
      <dgm:prSet phldrT="[Text]" custT="1"/>
      <dgm:spPr/>
      <dgm:t>
        <a:bodyPr/>
        <a:lstStyle/>
        <a:p>
          <a:r>
            <a:rPr lang="en-GB" sz="1800" b="1" dirty="0">
              <a:solidFill>
                <a:schemeClr val="tx1"/>
              </a:solidFill>
              <a:latin typeface="Arial" panose="020B0604020202020204" pitchFamily="34" charset="0"/>
              <a:cs typeface="Arial" panose="020B0604020202020204" pitchFamily="34" charset="0"/>
            </a:rPr>
            <a:t>Back translation</a:t>
          </a:r>
        </a:p>
      </dgm:t>
    </dgm:pt>
    <dgm:pt modelId="{AB143531-5A6E-E44D-B535-A9DC68A9709F}" type="parTrans" cxnId="{192E81D6-873E-4643-B176-736C5F032BD5}">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ABD0E91A-F746-5B45-A653-AC9E4D1697A1}" type="sibTrans" cxnId="{192E81D6-873E-4643-B176-736C5F032BD5}">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7DD83A3E-2C8E-AA4C-BC94-8536D5AD0BDA}">
      <dgm:prSet phldrT="[Text]" custT="1"/>
      <dgm:spPr/>
      <dgm:t>
        <a:bodyPr/>
        <a:lstStyle/>
        <a:p>
          <a:r>
            <a:rPr lang="en-GB" sz="1600" dirty="0">
              <a:latin typeface="Arial" panose="020B0604020202020204" pitchFamily="34" charset="0"/>
              <a:cs typeface="Arial" panose="020B0604020202020204" pitchFamily="34" charset="0"/>
            </a:rPr>
            <a:t>Helsinki-NLP</a:t>
          </a:r>
          <a:r>
            <a:rPr lang="en-GB" sz="1600" b="0" dirty="0">
              <a:solidFill>
                <a:schemeClr val="tx1"/>
              </a:solidFill>
              <a:latin typeface="Arial" panose="020B0604020202020204" pitchFamily="34" charset="0"/>
              <a:cs typeface="Arial" panose="020B0604020202020204" pitchFamily="34" charset="0"/>
            </a:rPr>
            <a:t> language model from Huggingface</a:t>
          </a:r>
          <a:r>
            <a:rPr lang="en-GB" sz="1600" b="0" baseline="30000" dirty="0">
              <a:solidFill>
                <a:schemeClr val="tx1"/>
              </a:solidFill>
              <a:latin typeface="Arial" panose="020B0604020202020204" pitchFamily="34" charset="0"/>
              <a:cs typeface="Arial" panose="020B0604020202020204" pitchFamily="34" charset="0"/>
            </a:rPr>
            <a:t>2</a:t>
          </a:r>
          <a:r>
            <a:rPr lang="en-GB" sz="1600" b="0" dirty="0">
              <a:solidFill>
                <a:schemeClr val="tx1"/>
              </a:solidFill>
              <a:latin typeface="Arial" panose="020B0604020202020204" pitchFamily="34" charset="0"/>
              <a:cs typeface="Arial" panose="020B0604020202020204" pitchFamily="34" charset="0"/>
            </a:rPr>
            <a:t> is used.</a:t>
          </a:r>
        </a:p>
      </dgm:t>
    </dgm:pt>
    <dgm:pt modelId="{2B621B36-A0E7-C146-887A-F651789C4A7A}" type="parTrans" cxnId="{16100E84-D877-D743-8641-230FBA83358F}">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A960EE93-A435-6146-8BF5-C2E4E221900D}" type="sibTrans" cxnId="{16100E84-D877-D743-8641-230FBA83358F}">
      <dgm:prSet/>
      <dgm:spPr/>
      <dgm:t>
        <a:bodyPr/>
        <a:lstStyle/>
        <a:p>
          <a:endParaRPr lang="en-GB" sz="2000" b="1">
            <a:solidFill>
              <a:schemeClr val="tx1"/>
            </a:solidFill>
            <a:latin typeface="Arial" panose="020B0604020202020204" pitchFamily="34" charset="0"/>
            <a:cs typeface="Arial" panose="020B0604020202020204" pitchFamily="34" charset="0"/>
          </a:endParaRPr>
        </a:p>
      </dgm:t>
    </dgm:pt>
    <dgm:pt modelId="{6AF5EA65-2FC0-D148-A023-CC5A39F6CD43}" type="pres">
      <dgm:prSet presAssocID="{77849748-169F-504F-822E-68337B5EF4AE}" presName="Name0" presStyleCnt="0">
        <dgm:presLayoutVars>
          <dgm:dir/>
          <dgm:animLvl val="lvl"/>
          <dgm:resizeHandles val="exact"/>
        </dgm:presLayoutVars>
      </dgm:prSet>
      <dgm:spPr/>
    </dgm:pt>
    <dgm:pt modelId="{9A5525C6-F9D7-CF4F-8535-956D03317B92}" type="pres">
      <dgm:prSet presAssocID="{7BA359B7-7835-A045-B31A-67618181070E}" presName="linNode" presStyleCnt="0"/>
      <dgm:spPr/>
    </dgm:pt>
    <dgm:pt modelId="{590767C7-718E-3A49-AD37-85B1A20BD70B}" type="pres">
      <dgm:prSet presAssocID="{7BA359B7-7835-A045-B31A-67618181070E}" presName="parentText" presStyleLbl="node1" presStyleIdx="0" presStyleCnt="3">
        <dgm:presLayoutVars>
          <dgm:chMax val="1"/>
          <dgm:bulletEnabled val="1"/>
        </dgm:presLayoutVars>
      </dgm:prSet>
      <dgm:spPr/>
    </dgm:pt>
    <dgm:pt modelId="{BAB18CC3-0E46-4647-8CC0-3F7BA7189D0E}" type="pres">
      <dgm:prSet presAssocID="{7BA359B7-7835-A045-B31A-67618181070E}" presName="descendantText" presStyleLbl="alignAccFollowNode1" presStyleIdx="0" presStyleCnt="3">
        <dgm:presLayoutVars>
          <dgm:bulletEnabled val="1"/>
        </dgm:presLayoutVars>
      </dgm:prSet>
      <dgm:spPr/>
    </dgm:pt>
    <dgm:pt modelId="{A34E163F-B7C4-3C48-9B68-BF4DF1CE3113}" type="pres">
      <dgm:prSet presAssocID="{48DD8B6D-12B8-174D-AF77-EE0B68AEF62F}" presName="sp" presStyleCnt="0"/>
      <dgm:spPr/>
    </dgm:pt>
    <dgm:pt modelId="{EA712946-D357-A042-BB37-5B0A1EEC73A0}" type="pres">
      <dgm:prSet presAssocID="{21AA91D7-C2D7-5341-A6CF-2440F3AF1ADC}" presName="linNode" presStyleCnt="0"/>
      <dgm:spPr/>
    </dgm:pt>
    <dgm:pt modelId="{520043B3-98C8-B74F-AB11-9136772AB540}" type="pres">
      <dgm:prSet presAssocID="{21AA91D7-C2D7-5341-A6CF-2440F3AF1ADC}" presName="parentText" presStyleLbl="node1" presStyleIdx="1" presStyleCnt="3">
        <dgm:presLayoutVars>
          <dgm:chMax val="1"/>
          <dgm:bulletEnabled val="1"/>
        </dgm:presLayoutVars>
      </dgm:prSet>
      <dgm:spPr/>
    </dgm:pt>
    <dgm:pt modelId="{164F770B-3CC3-A847-83BA-325D4864C086}" type="pres">
      <dgm:prSet presAssocID="{21AA91D7-C2D7-5341-A6CF-2440F3AF1ADC}" presName="descendantText" presStyleLbl="alignAccFollowNode1" presStyleIdx="1" presStyleCnt="3">
        <dgm:presLayoutVars>
          <dgm:bulletEnabled val="1"/>
        </dgm:presLayoutVars>
      </dgm:prSet>
      <dgm:spPr/>
    </dgm:pt>
    <dgm:pt modelId="{CB49BA70-4A47-1F46-A87A-C65EDCFB358E}" type="pres">
      <dgm:prSet presAssocID="{BEE72CB6-92B2-EF43-A89A-9C31809CEEA9}" presName="sp" presStyleCnt="0"/>
      <dgm:spPr/>
    </dgm:pt>
    <dgm:pt modelId="{F05F45BE-ECE5-0B48-95B2-30E638302E5E}" type="pres">
      <dgm:prSet presAssocID="{C9CFF04C-7612-A248-B4BE-D03E4CC90B81}" presName="linNode" presStyleCnt="0"/>
      <dgm:spPr/>
    </dgm:pt>
    <dgm:pt modelId="{98CA0D12-BEE3-7C44-AF75-5059D019CCC9}" type="pres">
      <dgm:prSet presAssocID="{C9CFF04C-7612-A248-B4BE-D03E4CC90B81}" presName="parentText" presStyleLbl="node1" presStyleIdx="2" presStyleCnt="3">
        <dgm:presLayoutVars>
          <dgm:chMax val="1"/>
          <dgm:bulletEnabled val="1"/>
        </dgm:presLayoutVars>
      </dgm:prSet>
      <dgm:spPr/>
    </dgm:pt>
    <dgm:pt modelId="{EE0D49D6-1F68-9A4E-83A4-034AE68EE425}" type="pres">
      <dgm:prSet presAssocID="{C9CFF04C-7612-A248-B4BE-D03E4CC90B81}" presName="descendantText" presStyleLbl="alignAccFollowNode1" presStyleIdx="2" presStyleCnt="3">
        <dgm:presLayoutVars>
          <dgm:bulletEnabled val="1"/>
        </dgm:presLayoutVars>
      </dgm:prSet>
      <dgm:spPr/>
    </dgm:pt>
  </dgm:ptLst>
  <dgm:cxnLst>
    <dgm:cxn modelId="{1C404A0D-FD86-5646-AF4B-7784D421BAA3}" srcId="{7BA359B7-7835-A045-B31A-67618181070E}" destId="{07101A91-6F15-304D-B8F3-D2F34640EE6F}" srcOrd="0" destOrd="0" parTransId="{78781608-203B-F84D-BD64-DDF5730F6BAF}" sibTransId="{5D1A1EF2-7F2A-5142-810D-5038F297D6AE}"/>
    <dgm:cxn modelId="{DD32BD0D-96F4-6247-8F5A-D9AE64699752}" srcId="{77849748-169F-504F-822E-68337B5EF4AE}" destId="{21AA91D7-C2D7-5341-A6CF-2440F3AF1ADC}" srcOrd="1" destOrd="0" parTransId="{9CF94EE5-1C8E-094A-A7C6-46EB30400E83}" sibTransId="{BEE72CB6-92B2-EF43-A89A-9C31809CEEA9}"/>
    <dgm:cxn modelId="{E92CB522-7F28-1940-B0CB-7FA45E25158B}" type="presOf" srcId="{7BA359B7-7835-A045-B31A-67618181070E}" destId="{590767C7-718E-3A49-AD37-85B1A20BD70B}" srcOrd="0" destOrd="0" presId="urn:microsoft.com/office/officeart/2005/8/layout/vList5"/>
    <dgm:cxn modelId="{E168CF46-8271-FA42-BBA8-E15909D52205}" type="presOf" srcId="{07FDCE43-0939-FE43-B821-DE6C12078B1C}" destId="{164F770B-3CC3-A847-83BA-325D4864C086}" srcOrd="0" destOrd="0" presId="urn:microsoft.com/office/officeart/2005/8/layout/vList5"/>
    <dgm:cxn modelId="{7C98286C-05B2-8446-B1F4-F047B2D3ABF3}" type="presOf" srcId="{7DD83A3E-2C8E-AA4C-BC94-8536D5AD0BDA}" destId="{EE0D49D6-1F68-9A4E-83A4-034AE68EE425}" srcOrd="0" destOrd="0" presId="urn:microsoft.com/office/officeart/2005/8/layout/vList5"/>
    <dgm:cxn modelId="{7FC2F56E-250A-184A-AD09-F5E2B71EB87F}" type="presOf" srcId="{07101A91-6F15-304D-B8F3-D2F34640EE6F}" destId="{BAB18CC3-0E46-4647-8CC0-3F7BA7189D0E}" srcOrd="0" destOrd="0" presId="urn:microsoft.com/office/officeart/2005/8/layout/vList5"/>
    <dgm:cxn modelId="{5AA80680-B99A-704B-BCBD-91C75B0DAC7F}" srcId="{7BA359B7-7835-A045-B31A-67618181070E}" destId="{13B643D1-E361-7746-BA02-3AAA29F37F4E}" srcOrd="1" destOrd="0" parTransId="{551E1D24-DFBD-A142-8A4A-B06109357F29}" sibTransId="{567C6D18-24CC-6E41-B23D-0C481EED4771}"/>
    <dgm:cxn modelId="{16100E84-D877-D743-8641-230FBA83358F}" srcId="{C9CFF04C-7612-A248-B4BE-D03E4CC90B81}" destId="{7DD83A3E-2C8E-AA4C-BC94-8536D5AD0BDA}" srcOrd="0" destOrd="0" parTransId="{2B621B36-A0E7-C146-887A-F651789C4A7A}" sibTransId="{A960EE93-A435-6146-8BF5-C2E4E221900D}"/>
    <dgm:cxn modelId="{3EB2FB93-1090-6E46-B13B-870D79A5D8F9}" type="presOf" srcId="{21AA91D7-C2D7-5341-A6CF-2440F3AF1ADC}" destId="{520043B3-98C8-B74F-AB11-9136772AB540}" srcOrd="0" destOrd="0" presId="urn:microsoft.com/office/officeart/2005/8/layout/vList5"/>
    <dgm:cxn modelId="{0FCBAB9C-A608-5849-BD2A-E4A29A00EEC5}" srcId="{21AA91D7-C2D7-5341-A6CF-2440F3AF1ADC}" destId="{07FDCE43-0939-FE43-B821-DE6C12078B1C}" srcOrd="0" destOrd="0" parTransId="{F32FFAD0-B702-1043-8E2E-B8A7A96884E6}" sibTransId="{6D60C367-CF40-0B41-85F3-7D7207DC3122}"/>
    <dgm:cxn modelId="{E1EF8EAA-90E3-AC46-9670-5818E2A0C45A}" srcId="{77849748-169F-504F-822E-68337B5EF4AE}" destId="{7BA359B7-7835-A045-B31A-67618181070E}" srcOrd="0" destOrd="0" parTransId="{1C9C1E19-B1E5-2048-9E0F-753A803AF768}" sibTransId="{48DD8B6D-12B8-174D-AF77-EE0B68AEF62F}"/>
    <dgm:cxn modelId="{E3EEBDBB-1B49-8C4E-87EA-F482E4BE3863}" type="presOf" srcId="{C9CFF04C-7612-A248-B4BE-D03E4CC90B81}" destId="{98CA0D12-BEE3-7C44-AF75-5059D019CCC9}" srcOrd="0" destOrd="0" presId="urn:microsoft.com/office/officeart/2005/8/layout/vList5"/>
    <dgm:cxn modelId="{8F356ED1-29C7-164C-988E-3624055485C4}" type="presOf" srcId="{77849748-169F-504F-822E-68337B5EF4AE}" destId="{6AF5EA65-2FC0-D148-A023-CC5A39F6CD43}" srcOrd="0" destOrd="0" presId="urn:microsoft.com/office/officeart/2005/8/layout/vList5"/>
    <dgm:cxn modelId="{192E81D6-873E-4643-B176-736C5F032BD5}" srcId="{77849748-169F-504F-822E-68337B5EF4AE}" destId="{C9CFF04C-7612-A248-B4BE-D03E4CC90B81}" srcOrd="2" destOrd="0" parTransId="{AB143531-5A6E-E44D-B535-A9DC68A9709F}" sibTransId="{ABD0E91A-F746-5B45-A653-AC9E4D1697A1}"/>
    <dgm:cxn modelId="{DC9247E2-0378-1444-B685-BC2CDA0C201B}" type="presOf" srcId="{13B643D1-E361-7746-BA02-3AAA29F37F4E}" destId="{BAB18CC3-0E46-4647-8CC0-3F7BA7189D0E}" srcOrd="0" destOrd="1" presId="urn:microsoft.com/office/officeart/2005/8/layout/vList5"/>
    <dgm:cxn modelId="{121C3D7B-EF78-D64B-868C-B78790B28783}" type="presParOf" srcId="{6AF5EA65-2FC0-D148-A023-CC5A39F6CD43}" destId="{9A5525C6-F9D7-CF4F-8535-956D03317B92}" srcOrd="0" destOrd="0" presId="urn:microsoft.com/office/officeart/2005/8/layout/vList5"/>
    <dgm:cxn modelId="{8548F96F-48C2-6542-8AAD-9CA32A6781F3}" type="presParOf" srcId="{9A5525C6-F9D7-CF4F-8535-956D03317B92}" destId="{590767C7-718E-3A49-AD37-85B1A20BD70B}" srcOrd="0" destOrd="0" presId="urn:microsoft.com/office/officeart/2005/8/layout/vList5"/>
    <dgm:cxn modelId="{77B5AF4E-F886-094B-B505-3676317200BD}" type="presParOf" srcId="{9A5525C6-F9D7-CF4F-8535-956D03317B92}" destId="{BAB18CC3-0E46-4647-8CC0-3F7BA7189D0E}" srcOrd="1" destOrd="0" presId="urn:microsoft.com/office/officeart/2005/8/layout/vList5"/>
    <dgm:cxn modelId="{B4256E09-78F9-8647-80C7-24703B7FB801}" type="presParOf" srcId="{6AF5EA65-2FC0-D148-A023-CC5A39F6CD43}" destId="{A34E163F-B7C4-3C48-9B68-BF4DF1CE3113}" srcOrd="1" destOrd="0" presId="urn:microsoft.com/office/officeart/2005/8/layout/vList5"/>
    <dgm:cxn modelId="{515A5D99-EDEE-1643-A3A7-AEA1590B57A5}" type="presParOf" srcId="{6AF5EA65-2FC0-D148-A023-CC5A39F6CD43}" destId="{EA712946-D357-A042-BB37-5B0A1EEC73A0}" srcOrd="2" destOrd="0" presId="urn:microsoft.com/office/officeart/2005/8/layout/vList5"/>
    <dgm:cxn modelId="{661165A1-1FA7-5E45-B98C-F3A5DDE3A6DA}" type="presParOf" srcId="{EA712946-D357-A042-BB37-5B0A1EEC73A0}" destId="{520043B3-98C8-B74F-AB11-9136772AB540}" srcOrd="0" destOrd="0" presId="urn:microsoft.com/office/officeart/2005/8/layout/vList5"/>
    <dgm:cxn modelId="{A582ED02-FA60-A74A-9013-F328D158E536}" type="presParOf" srcId="{EA712946-D357-A042-BB37-5B0A1EEC73A0}" destId="{164F770B-3CC3-A847-83BA-325D4864C086}" srcOrd="1" destOrd="0" presId="urn:microsoft.com/office/officeart/2005/8/layout/vList5"/>
    <dgm:cxn modelId="{2FC55413-8FDE-174B-98C4-AB68780EB82C}" type="presParOf" srcId="{6AF5EA65-2FC0-D148-A023-CC5A39F6CD43}" destId="{CB49BA70-4A47-1F46-A87A-C65EDCFB358E}" srcOrd="3" destOrd="0" presId="urn:microsoft.com/office/officeart/2005/8/layout/vList5"/>
    <dgm:cxn modelId="{98BC7E01-1ADE-044E-BCDE-FCE211607B42}" type="presParOf" srcId="{6AF5EA65-2FC0-D148-A023-CC5A39F6CD43}" destId="{F05F45BE-ECE5-0B48-95B2-30E638302E5E}" srcOrd="4" destOrd="0" presId="urn:microsoft.com/office/officeart/2005/8/layout/vList5"/>
    <dgm:cxn modelId="{C17D2409-25AE-2543-9977-CD0146FA7B41}" type="presParOf" srcId="{F05F45BE-ECE5-0B48-95B2-30E638302E5E}" destId="{98CA0D12-BEE3-7C44-AF75-5059D019CCC9}" srcOrd="0" destOrd="0" presId="urn:microsoft.com/office/officeart/2005/8/layout/vList5"/>
    <dgm:cxn modelId="{2A5F320F-7E21-8945-A529-647838F98252}" type="presParOf" srcId="{F05F45BE-ECE5-0B48-95B2-30E638302E5E}" destId="{EE0D49D6-1F68-9A4E-83A4-034AE68EE42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D2B4D1-6E99-3C4E-BEFB-EB28EE7B25A2}" type="doc">
      <dgm:prSet loTypeId="urn:microsoft.com/office/officeart/2008/layout/HorizontalMultiLevelHierarchy" loCatId="" qsTypeId="urn:microsoft.com/office/officeart/2005/8/quickstyle/simple1" qsCatId="simple" csTypeId="urn:microsoft.com/office/officeart/2005/8/colors/accent0_2" csCatId="mainScheme" phldr="1"/>
      <dgm:spPr/>
      <dgm:t>
        <a:bodyPr/>
        <a:lstStyle/>
        <a:p>
          <a:endParaRPr lang="en-GB"/>
        </a:p>
      </dgm:t>
    </dgm:pt>
    <dgm:pt modelId="{AD4A3BBE-2777-4D4C-AA53-37D05D8EE847}">
      <dgm:prSet phldrT="[Text]" custT="1"/>
      <dgm:spPr/>
      <dgm:t>
        <a:bodyPr/>
        <a:lstStyle/>
        <a:p>
          <a:pPr algn="ctr">
            <a:buClr>
              <a:schemeClr val="tx1"/>
            </a:buClr>
          </a:pPr>
          <a:r>
            <a:rPr lang="en-GB" sz="1600" b="1" dirty="0">
              <a:latin typeface="Arial" panose="020B0604020202020204" pitchFamily="34" charset="0"/>
              <a:cs typeface="Arial" panose="020B0604020202020204" pitchFamily="34" charset="0"/>
            </a:rPr>
            <a:t>Experiment result supports hypothesis</a:t>
          </a:r>
        </a:p>
      </dgm:t>
    </dgm:pt>
    <dgm:pt modelId="{79B4B557-EF2E-7D46-9AA6-847FCDFF8932}" type="parTrans" cxnId="{585A65FA-A958-534C-861C-E74D9F12E9D3}">
      <dgm:prSet/>
      <dgm:spPr/>
      <dgm:t>
        <a:bodyPr/>
        <a:lstStyle/>
        <a:p>
          <a:pPr algn="ctr"/>
          <a:endParaRPr lang="en-GB" sz="1600">
            <a:latin typeface="Arial" panose="020B0604020202020204" pitchFamily="34" charset="0"/>
            <a:cs typeface="Arial" panose="020B0604020202020204" pitchFamily="34" charset="0"/>
          </a:endParaRPr>
        </a:p>
      </dgm:t>
    </dgm:pt>
    <dgm:pt modelId="{35CCFB39-A31C-BA4A-815E-1AA8BD33BF26}" type="sibTrans" cxnId="{585A65FA-A958-534C-861C-E74D9F12E9D3}">
      <dgm:prSet/>
      <dgm:spPr/>
      <dgm:t>
        <a:bodyPr/>
        <a:lstStyle/>
        <a:p>
          <a:pPr algn="ctr"/>
          <a:endParaRPr lang="en-GB" sz="1600">
            <a:latin typeface="Arial" panose="020B0604020202020204" pitchFamily="34" charset="0"/>
            <a:cs typeface="Arial" panose="020B0604020202020204" pitchFamily="34" charset="0"/>
          </a:endParaRPr>
        </a:p>
      </dgm:t>
    </dgm:pt>
    <dgm:pt modelId="{EE8678F8-8822-7348-919E-872F489B3AF5}">
      <dgm:prSet phldrT="[Text]" custT="1"/>
      <dgm:spPr/>
      <dgm:t>
        <a:bodyPr/>
        <a:lstStyle/>
        <a:p>
          <a:pPr algn="ctr">
            <a:buFont typeface="Arial" panose="020B0604020202020204" pitchFamily="34" charset="0"/>
            <a:buNone/>
          </a:pPr>
          <a:r>
            <a:rPr lang="en-DE" sz="1600" b="1" dirty="0">
              <a:latin typeface="Arial" panose="020B0604020202020204" pitchFamily="34" charset="0"/>
              <a:cs typeface="Arial" panose="020B0604020202020204" pitchFamily="34" charset="0"/>
            </a:rPr>
            <a:t>Data Augmentation</a:t>
          </a:r>
        </a:p>
        <a:p>
          <a:pPr algn="l">
            <a:buFont typeface="Arial" panose="020B0604020202020204" pitchFamily="34" charset="0"/>
            <a:buChar char="•"/>
          </a:pPr>
          <a:r>
            <a:rPr lang="en-DE" sz="1600" dirty="0">
              <a:latin typeface="Arial" panose="020B0604020202020204" pitchFamily="34" charset="0"/>
              <a:cs typeface="Arial" panose="020B0604020202020204" pitchFamily="34" charset="0"/>
            </a:rPr>
            <a:t>	- Including noisy data increase robustness if suitable loss is 	    	  introduced in the training called consistency regularization [1,2]. </a:t>
          </a:r>
        </a:p>
        <a:p>
          <a:pPr algn="l">
            <a:buFont typeface="Arial" panose="020B0604020202020204" pitchFamily="34" charset="0"/>
            <a:buChar char="•"/>
          </a:pPr>
          <a:r>
            <a:rPr lang="en-DE" sz="1600" dirty="0">
              <a:latin typeface="Arial" panose="020B0604020202020204" pitchFamily="34" charset="0"/>
              <a:cs typeface="Arial" panose="020B0604020202020204" pitchFamily="34" charset="0"/>
            </a:rPr>
            <a:t>	- Proposed approach exploit consistency regularization.</a:t>
          </a:r>
          <a:endParaRPr lang="en-GB" sz="1600" dirty="0">
            <a:latin typeface="Arial" panose="020B0604020202020204" pitchFamily="34" charset="0"/>
            <a:cs typeface="Arial" panose="020B0604020202020204" pitchFamily="34" charset="0"/>
          </a:endParaRPr>
        </a:p>
      </dgm:t>
    </dgm:pt>
    <dgm:pt modelId="{9A75D3C3-E1F6-FD42-A077-67F3E6344CF7}" type="parTrans" cxnId="{799300C0-59B3-C14C-B027-E0F5887E75E0}">
      <dgm:prSet custT="1"/>
      <dgm:spPr/>
      <dgm:t>
        <a:bodyPr/>
        <a:lstStyle/>
        <a:p>
          <a:pPr algn="ctr"/>
          <a:endParaRPr lang="en-GB" sz="1600">
            <a:latin typeface="Arial" panose="020B0604020202020204" pitchFamily="34" charset="0"/>
            <a:cs typeface="Arial" panose="020B0604020202020204" pitchFamily="34" charset="0"/>
          </a:endParaRPr>
        </a:p>
      </dgm:t>
    </dgm:pt>
    <dgm:pt modelId="{61A8C3CC-F5D9-A74D-AF98-78C8D9B694B8}" type="sibTrans" cxnId="{799300C0-59B3-C14C-B027-E0F5887E75E0}">
      <dgm:prSet/>
      <dgm:spPr/>
      <dgm:t>
        <a:bodyPr/>
        <a:lstStyle/>
        <a:p>
          <a:pPr algn="ctr"/>
          <a:endParaRPr lang="en-GB" sz="1600">
            <a:latin typeface="Arial" panose="020B0604020202020204" pitchFamily="34" charset="0"/>
            <a:cs typeface="Arial" panose="020B0604020202020204" pitchFamily="34" charset="0"/>
          </a:endParaRPr>
        </a:p>
      </dgm:t>
    </dgm:pt>
    <dgm:pt modelId="{F9D2CAF5-89D6-A540-9758-56B3C1898F07}">
      <dgm:prSet phldrT="[Text]" custT="1"/>
      <dgm:spPr/>
      <dgm:t>
        <a:bodyPr/>
        <a:lstStyle/>
        <a:p>
          <a:pPr algn="ctr">
            <a:buFont typeface="Arial" panose="020B0604020202020204" pitchFamily="34" charset="0"/>
            <a:buChar char="•"/>
          </a:pPr>
          <a:r>
            <a:rPr lang="en-DE" sz="1600" b="1" dirty="0">
              <a:latin typeface="Arial" panose="020B0604020202020204" pitchFamily="34" charset="0"/>
              <a:cs typeface="Arial" panose="020B0604020202020204" pitchFamily="34" charset="0"/>
            </a:rPr>
            <a:t>Exponential Moving Average</a:t>
          </a:r>
          <a:endParaRPr lang="en-GB" sz="1600" dirty="0">
            <a:latin typeface="Arial" panose="020B0604020202020204" pitchFamily="34" charset="0"/>
            <a:cs typeface="Arial" panose="020B0604020202020204" pitchFamily="34" charset="0"/>
          </a:endParaRPr>
        </a:p>
        <a:p>
          <a:pPr algn="l">
            <a:buFont typeface="Arial" panose="020B0604020202020204" pitchFamily="34" charset="0"/>
            <a:buChar char="•"/>
          </a:pPr>
          <a:r>
            <a:rPr lang="en-GB" sz="1600" dirty="0">
              <a:latin typeface="Arial" panose="020B0604020202020204" pitchFamily="34" charset="0"/>
              <a:cs typeface="Arial" panose="020B0604020202020204" pitchFamily="34" charset="0"/>
            </a:rPr>
            <a:t>	- Ensemble technique can lead to a stronger predictor.</a:t>
          </a:r>
        </a:p>
        <a:p>
          <a:pPr algn="l">
            <a:buFont typeface="Arial" panose="020B0604020202020204" pitchFamily="34" charset="0"/>
            <a:buChar char="•"/>
          </a:pPr>
          <a:r>
            <a:rPr lang="en-GB" sz="1600" dirty="0">
              <a:latin typeface="Arial" panose="020B0604020202020204" pitchFamily="34" charset="0"/>
              <a:cs typeface="Arial" panose="020B0604020202020204" pitchFamily="34" charset="0"/>
            </a:rPr>
            <a:t>	- Laine [4] implemented ensemble technique during training.</a:t>
          </a:r>
        </a:p>
        <a:p>
          <a:pPr algn="l">
            <a:buFont typeface="+mj-lt"/>
            <a:buAutoNum type="arabicPeriod"/>
          </a:pPr>
          <a:r>
            <a:rPr lang="en-GB" sz="1600" dirty="0">
              <a:latin typeface="Arial" panose="020B0604020202020204" pitchFamily="34" charset="0"/>
              <a:cs typeface="Arial" panose="020B0604020202020204" pitchFamily="34" charset="0"/>
            </a:rPr>
            <a:t>	- Averaging weights over time also provides a more accurate 	    	  model than using final weights directly [3].</a:t>
          </a:r>
        </a:p>
        <a:p>
          <a:pPr algn="l">
            <a:buFont typeface="+mj-lt"/>
            <a:buAutoNum type="arabicPeriod"/>
          </a:pPr>
          <a:r>
            <a:rPr lang="en-GB" sz="1600" dirty="0">
              <a:latin typeface="Arial" panose="020B0604020202020204" pitchFamily="34" charset="0"/>
              <a:cs typeface="Arial" panose="020B0604020202020204" pitchFamily="34" charset="0"/>
            </a:rPr>
            <a:t>	- Teacher model is an average of consecutive student models.</a:t>
          </a:r>
        </a:p>
      </dgm:t>
    </dgm:pt>
    <dgm:pt modelId="{DD7C7DE2-D534-7545-A6CA-134FD08779BE}" type="parTrans" cxnId="{A44E24A8-927C-974C-A4F1-B622D7F1421A}">
      <dgm:prSet custT="1"/>
      <dgm:spPr/>
      <dgm:t>
        <a:bodyPr/>
        <a:lstStyle/>
        <a:p>
          <a:pPr algn="ctr"/>
          <a:endParaRPr lang="en-GB" sz="1600">
            <a:latin typeface="Arial" panose="020B0604020202020204" pitchFamily="34" charset="0"/>
            <a:cs typeface="Arial" panose="020B0604020202020204" pitchFamily="34" charset="0"/>
          </a:endParaRPr>
        </a:p>
      </dgm:t>
    </dgm:pt>
    <dgm:pt modelId="{C26CDD28-500D-6E47-B572-D537CD530306}" type="sibTrans" cxnId="{A44E24A8-927C-974C-A4F1-B622D7F1421A}">
      <dgm:prSet/>
      <dgm:spPr/>
      <dgm:t>
        <a:bodyPr/>
        <a:lstStyle/>
        <a:p>
          <a:pPr algn="ctr"/>
          <a:endParaRPr lang="en-GB" sz="1600">
            <a:latin typeface="Arial" panose="020B0604020202020204" pitchFamily="34" charset="0"/>
            <a:cs typeface="Arial" panose="020B0604020202020204" pitchFamily="34" charset="0"/>
          </a:endParaRPr>
        </a:p>
      </dgm:t>
    </dgm:pt>
    <dgm:pt modelId="{EAD60410-81A4-3048-B9A6-735FAC02B415}" type="pres">
      <dgm:prSet presAssocID="{3FD2B4D1-6E99-3C4E-BEFB-EB28EE7B25A2}" presName="Name0" presStyleCnt="0">
        <dgm:presLayoutVars>
          <dgm:chPref val="1"/>
          <dgm:dir/>
          <dgm:animOne val="branch"/>
          <dgm:animLvl val="lvl"/>
          <dgm:resizeHandles val="exact"/>
        </dgm:presLayoutVars>
      </dgm:prSet>
      <dgm:spPr/>
    </dgm:pt>
    <dgm:pt modelId="{12F968B0-4AAF-D445-B05C-870AFBFE87CA}" type="pres">
      <dgm:prSet presAssocID="{AD4A3BBE-2777-4D4C-AA53-37D05D8EE847}" presName="root1" presStyleCnt="0"/>
      <dgm:spPr/>
    </dgm:pt>
    <dgm:pt modelId="{911F92C4-73C7-FC4B-9095-FAD853FF1FF4}" type="pres">
      <dgm:prSet presAssocID="{AD4A3BBE-2777-4D4C-AA53-37D05D8EE847}" presName="LevelOneTextNode" presStyleLbl="node0" presStyleIdx="0" presStyleCnt="1" custAng="5400000" custScaleX="175910" custScaleY="60739" custLinFactX="-54856" custLinFactNeighborX="-100000" custLinFactNeighborY="0">
        <dgm:presLayoutVars>
          <dgm:chPref val="3"/>
        </dgm:presLayoutVars>
      </dgm:prSet>
      <dgm:spPr/>
    </dgm:pt>
    <dgm:pt modelId="{97522928-A5C1-634D-AAF0-8BBAA9605A00}" type="pres">
      <dgm:prSet presAssocID="{AD4A3BBE-2777-4D4C-AA53-37D05D8EE847}" presName="level2hierChild" presStyleCnt="0"/>
      <dgm:spPr/>
    </dgm:pt>
    <dgm:pt modelId="{0989A761-40A9-8744-B2D5-E59F255D7F37}" type="pres">
      <dgm:prSet presAssocID="{9A75D3C3-E1F6-FD42-A077-67F3E6344CF7}" presName="conn2-1" presStyleLbl="parChTrans1D2" presStyleIdx="0" presStyleCnt="2"/>
      <dgm:spPr/>
    </dgm:pt>
    <dgm:pt modelId="{A546E72A-3606-554A-8ABB-E579D36C4890}" type="pres">
      <dgm:prSet presAssocID="{9A75D3C3-E1F6-FD42-A077-67F3E6344CF7}" presName="connTx" presStyleLbl="parChTrans1D2" presStyleIdx="0" presStyleCnt="2"/>
      <dgm:spPr/>
    </dgm:pt>
    <dgm:pt modelId="{DD2341C7-5C64-CB4B-A960-B2EFECA6C278}" type="pres">
      <dgm:prSet presAssocID="{EE8678F8-8822-7348-919E-872F489B3AF5}" presName="root2" presStyleCnt="0"/>
      <dgm:spPr/>
    </dgm:pt>
    <dgm:pt modelId="{E16427EB-4910-E946-8307-211881339E39}" type="pres">
      <dgm:prSet presAssocID="{EE8678F8-8822-7348-919E-872F489B3AF5}" presName="LevelTwoTextNode" presStyleLbl="node2" presStyleIdx="0" presStyleCnt="2" custScaleX="197388" custScaleY="139220" custLinFactNeighborX="45710" custLinFactNeighborY="10008">
        <dgm:presLayoutVars>
          <dgm:chPref val="3"/>
        </dgm:presLayoutVars>
      </dgm:prSet>
      <dgm:spPr/>
    </dgm:pt>
    <dgm:pt modelId="{9F0159A8-2B48-BA44-92AA-5566C79CDF0B}" type="pres">
      <dgm:prSet presAssocID="{EE8678F8-8822-7348-919E-872F489B3AF5}" presName="level3hierChild" presStyleCnt="0"/>
      <dgm:spPr/>
    </dgm:pt>
    <dgm:pt modelId="{E36B6B69-FA1B-7E48-A649-E034ED06642C}" type="pres">
      <dgm:prSet presAssocID="{DD7C7DE2-D534-7545-A6CA-134FD08779BE}" presName="conn2-1" presStyleLbl="parChTrans1D2" presStyleIdx="1" presStyleCnt="2"/>
      <dgm:spPr/>
    </dgm:pt>
    <dgm:pt modelId="{184ECE03-137A-EE4D-AEC1-BA10E830C6F2}" type="pres">
      <dgm:prSet presAssocID="{DD7C7DE2-D534-7545-A6CA-134FD08779BE}" presName="connTx" presStyleLbl="parChTrans1D2" presStyleIdx="1" presStyleCnt="2"/>
      <dgm:spPr/>
    </dgm:pt>
    <dgm:pt modelId="{5F1E7778-B7BC-294F-9ECB-56ABD6E6FBA6}" type="pres">
      <dgm:prSet presAssocID="{F9D2CAF5-89D6-A540-9758-56B3C1898F07}" presName="root2" presStyleCnt="0"/>
      <dgm:spPr/>
    </dgm:pt>
    <dgm:pt modelId="{C14AA1DC-64A5-584D-8CB2-05E635BD0FA3}" type="pres">
      <dgm:prSet presAssocID="{F9D2CAF5-89D6-A540-9758-56B3C1898F07}" presName="LevelTwoTextNode" presStyleLbl="node2" presStyleIdx="1" presStyleCnt="2" custScaleX="197036" custScaleY="188814" custLinFactNeighborX="34297" custLinFactNeighborY="3532">
        <dgm:presLayoutVars>
          <dgm:chPref val="3"/>
        </dgm:presLayoutVars>
      </dgm:prSet>
      <dgm:spPr/>
    </dgm:pt>
    <dgm:pt modelId="{21C06B3F-F662-4A42-862B-73BA4CBB3F99}" type="pres">
      <dgm:prSet presAssocID="{F9D2CAF5-89D6-A540-9758-56B3C1898F07}" presName="level3hierChild" presStyleCnt="0"/>
      <dgm:spPr/>
    </dgm:pt>
  </dgm:ptLst>
  <dgm:cxnLst>
    <dgm:cxn modelId="{30F88F04-365D-4A49-B8D2-9337A576EA1E}" type="presOf" srcId="{9A75D3C3-E1F6-FD42-A077-67F3E6344CF7}" destId="{A546E72A-3606-554A-8ABB-E579D36C4890}" srcOrd="1" destOrd="0" presId="urn:microsoft.com/office/officeart/2008/layout/HorizontalMultiLevelHierarchy"/>
    <dgm:cxn modelId="{FB3D9D18-6508-CF46-B92C-101939B61422}" type="presOf" srcId="{EE8678F8-8822-7348-919E-872F489B3AF5}" destId="{E16427EB-4910-E946-8307-211881339E39}" srcOrd="0" destOrd="0" presId="urn:microsoft.com/office/officeart/2008/layout/HorizontalMultiLevelHierarchy"/>
    <dgm:cxn modelId="{441B1D19-375F-1F46-AD62-6AA758940E7C}" type="presOf" srcId="{AD4A3BBE-2777-4D4C-AA53-37D05D8EE847}" destId="{911F92C4-73C7-FC4B-9095-FAD853FF1FF4}" srcOrd="0" destOrd="0" presId="urn:microsoft.com/office/officeart/2008/layout/HorizontalMultiLevelHierarchy"/>
    <dgm:cxn modelId="{38FCB53C-19D0-D54B-A666-10D45430BAA1}" type="presOf" srcId="{3FD2B4D1-6E99-3C4E-BEFB-EB28EE7B25A2}" destId="{EAD60410-81A4-3048-B9A6-735FAC02B415}" srcOrd="0" destOrd="0" presId="urn:microsoft.com/office/officeart/2008/layout/HorizontalMultiLevelHierarchy"/>
    <dgm:cxn modelId="{B6583B4F-9738-E34A-84B5-F6420D60053B}" type="presOf" srcId="{DD7C7DE2-D534-7545-A6CA-134FD08779BE}" destId="{184ECE03-137A-EE4D-AEC1-BA10E830C6F2}" srcOrd="1" destOrd="0" presId="urn:microsoft.com/office/officeart/2008/layout/HorizontalMultiLevelHierarchy"/>
    <dgm:cxn modelId="{A44E24A8-927C-974C-A4F1-B622D7F1421A}" srcId="{AD4A3BBE-2777-4D4C-AA53-37D05D8EE847}" destId="{F9D2CAF5-89D6-A540-9758-56B3C1898F07}" srcOrd="1" destOrd="0" parTransId="{DD7C7DE2-D534-7545-A6CA-134FD08779BE}" sibTransId="{C26CDD28-500D-6E47-B572-D537CD530306}"/>
    <dgm:cxn modelId="{799300C0-59B3-C14C-B027-E0F5887E75E0}" srcId="{AD4A3BBE-2777-4D4C-AA53-37D05D8EE847}" destId="{EE8678F8-8822-7348-919E-872F489B3AF5}" srcOrd="0" destOrd="0" parTransId="{9A75D3C3-E1F6-FD42-A077-67F3E6344CF7}" sibTransId="{61A8C3CC-F5D9-A74D-AF98-78C8D9B694B8}"/>
    <dgm:cxn modelId="{1B743CC1-FBCB-3A41-9DFA-7C437F9ECE48}" type="presOf" srcId="{9A75D3C3-E1F6-FD42-A077-67F3E6344CF7}" destId="{0989A761-40A9-8744-B2D5-E59F255D7F37}" srcOrd="0" destOrd="0" presId="urn:microsoft.com/office/officeart/2008/layout/HorizontalMultiLevelHierarchy"/>
    <dgm:cxn modelId="{B8C4BFE7-A880-804D-844A-D9F3DC4E370F}" type="presOf" srcId="{F9D2CAF5-89D6-A540-9758-56B3C1898F07}" destId="{C14AA1DC-64A5-584D-8CB2-05E635BD0FA3}" srcOrd="0" destOrd="0" presId="urn:microsoft.com/office/officeart/2008/layout/HorizontalMultiLevelHierarchy"/>
    <dgm:cxn modelId="{C32307E8-6FB1-7F4C-B8D8-A7F6B627081E}" type="presOf" srcId="{DD7C7DE2-D534-7545-A6CA-134FD08779BE}" destId="{E36B6B69-FA1B-7E48-A649-E034ED06642C}" srcOrd="0" destOrd="0" presId="urn:microsoft.com/office/officeart/2008/layout/HorizontalMultiLevelHierarchy"/>
    <dgm:cxn modelId="{585A65FA-A958-534C-861C-E74D9F12E9D3}" srcId="{3FD2B4D1-6E99-3C4E-BEFB-EB28EE7B25A2}" destId="{AD4A3BBE-2777-4D4C-AA53-37D05D8EE847}" srcOrd="0" destOrd="0" parTransId="{79B4B557-EF2E-7D46-9AA6-847FCDFF8932}" sibTransId="{35CCFB39-A31C-BA4A-815E-1AA8BD33BF26}"/>
    <dgm:cxn modelId="{9A10F1D4-0055-AA44-B1B6-6207EAAA6866}" type="presParOf" srcId="{EAD60410-81A4-3048-B9A6-735FAC02B415}" destId="{12F968B0-4AAF-D445-B05C-870AFBFE87CA}" srcOrd="0" destOrd="0" presId="urn:microsoft.com/office/officeart/2008/layout/HorizontalMultiLevelHierarchy"/>
    <dgm:cxn modelId="{EBE4B6CC-C6D9-7342-8542-99D65AB4A488}" type="presParOf" srcId="{12F968B0-4AAF-D445-B05C-870AFBFE87CA}" destId="{911F92C4-73C7-FC4B-9095-FAD853FF1FF4}" srcOrd="0" destOrd="0" presId="urn:microsoft.com/office/officeart/2008/layout/HorizontalMultiLevelHierarchy"/>
    <dgm:cxn modelId="{DBDEF5EE-F3F7-404B-B1B5-416DCB6EED83}" type="presParOf" srcId="{12F968B0-4AAF-D445-B05C-870AFBFE87CA}" destId="{97522928-A5C1-634D-AAF0-8BBAA9605A00}" srcOrd="1" destOrd="0" presId="urn:microsoft.com/office/officeart/2008/layout/HorizontalMultiLevelHierarchy"/>
    <dgm:cxn modelId="{22E9CA1F-2D93-C84D-AA4A-03AC96FA5635}" type="presParOf" srcId="{97522928-A5C1-634D-AAF0-8BBAA9605A00}" destId="{0989A761-40A9-8744-B2D5-E59F255D7F37}" srcOrd="0" destOrd="0" presId="urn:microsoft.com/office/officeart/2008/layout/HorizontalMultiLevelHierarchy"/>
    <dgm:cxn modelId="{CC8D9B0B-C5A0-C347-857F-104A8AF8111E}" type="presParOf" srcId="{0989A761-40A9-8744-B2D5-E59F255D7F37}" destId="{A546E72A-3606-554A-8ABB-E579D36C4890}" srcOrd="0" destOrd="0" presId="urn:microsoft.com/office/officeart/2008/layout/HorizontalMultiLevelHierarchy"/>
    <dgm:cxn modelId="{74A9077B-5449-BD41-99F1-00FADEB1F26F}" type="presParOf" srcId="{97522928-A5C1-634D-AAF0-8BBAA9605A00}" destId="{DD2341C7-5C64-CB4B-A960-B2EFECA6C278}" srcOrd="1" destOrd="0" presId="urn:microsoft.com/office/officeart/2008/layout/HorizontalMultiLevelHierarchy"/>
    <dgm:cxn modelId="{334E114A-E53B-7E49-8573-95BF38C4D6CD}" type="presParOf" srcId="{DD2341C7-5C64-CB4B-A960-B2EFECA6C278}" destId="{E16427EB-4910-E946-8307-211881339E39}" srcOrd="0" destOrd="0" presId="urn:microsoft.com/office/officeart/2008/layout/HorizontalMultiLevelHierarchy"/>
    <dgm:cxn modelId="{8C664A09-347D-0247-BE77-8BE1A3FCB96E}" type="presParOf" srcId="{DD2341C7-5C64-CB4B-A960-B2EFECA6C278}" destId="{9F0159A8-2B48-BA44-92AA-5566C79CDF0B}" srcOrd="1" destOrd="0" presId="urn:microsoft.com/office/officeart/2008/layout/HorizontalMultiLevelHierarchy"/>
    <dgm:cxn modelId="{19F2DDE6-C20D-0743-BFA5-D6843A852957}" type="presParOf" srcId="{97522928-A5C1-634D-AAF0-8BBAA9605A00}" destId="{E36B6B69-FA1B-7E48-A649-E034ED06642C}" srcOrd="2" destOrd="0" presId="urn:microsoft.com/office/officeart/2008/layout/HorizontalMultiLevelHierarchy"/>
    <dgm:cxn modelId="{40E7359E-89E5-324F-843D-B54595D68EC2}" type="presParOf" srcId="{E36B6B69-FA1B-7E48-A649-E034ED06642C}" destId="{184ECE03-137A-EE4D-AEC1-BA10E830C6F2}" srcOrd="0" destOrd="0" presId="urn:microsoft.com/office/officeart/2008/layout/HorizontalMultiLevelHierarchy"/>
    <dgm:cxn modelId="{3D1BCAB8-29E8-3B48-B7C1-BC6CDE486C4F}" type="presParOf" srcId="{97522928-A5C1-634D-AAF0-8BBAA9605A00}" destId="{5F1E7778-B7BC-294F-9ECB-56ABD6E6FBA6}" srcOrd="3" destOrd="0" presId="urn:microsoft.com/office/officeart/2008/layout/HorizontalMultiLevelHierarchy"/>
    <dgm:cxn modelId="{E3D4F27F-28AC-3E4A-B8EB-51FB92F78A17}" type="presParOf" srcId="{5F1E7778-B7BC-294F-9ECB-56ABD6E6FBA6}" destId="{C14AA1DC-64A5-584D-8CB2-05E635BD0FA3}" srcOrd="0" destOrd="0" presId="urn:microsoft.com/office/officeart/2008/layout/HorizontalMultiLevelHierarchy"/>
    <dgm:cxn modelId="{3E9F2B59-709B-FB4B-84A5-9DC887E31DE9}" type="presParOf" srcId="{5F1E7778-B7BC-294F-9ECB-56ABD6E6FBA6}" destId="{21C06B3F-F662-4A42-862B-73BA4CBB3F9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D2D2A0-8886-4741-B2BE-C61556B1F056}" type="doc">
      <dgm:prSet loTypeId="urn:microsoft.com/office/officeart/2005/8/layout/default" loCatId="" qsTypeId="urn:microsoft.com/office/officeart/2005/8/quickstyle/simple1" qsCatId="simple" csTypeId="urn:microsoft.com/office/officeart/2005/8/colors/accent0_2" csCatId="mainScheme" phldr="1"/>
      <dgm:spPr/>
      <dgm:t>
        <a:bodyPr/>
        <a:lstStyle/>
        <a:p>
          <a:endParaRPr lang="en-GB"/>
        </a:p>
      </dgm:t>
    </dgm:pt>
    <dgm:pt modelId="{AD1EF3EC-34D8-7143-96FA-C6A0E8A53CB6}">
      <dgm:prSet phldrT="[Text]" custT="1"/>
      <dgm:spPr/>
      <dgm:t>
        <a:bodyPr/>
        <a:lstStyle/>
        <a:p>
          <a:r>
            <a:rPr lang="en-GB" sz="1800" b="0">
              <a:solidFill>
                <a:schemeClr val="tx1"/>
              </a:solidFill>
              <a:latin typeface="Arial" panose="020B0604020202020204" pitchFamily="34" charset="0"/>
              <a:cs typeface="Arial" panose="020B0604020202020204" pitchFamily="34" charset="0"/>
            </a:rPr>
            <a:t>Language model are sensitive to adversarial attacks.</a:t>
          </a:r>
          <a:endParaRPr lang="en-GB" sz="1800" b="0" dirty="0">
            <a:solidFill>
              <a:schemeClr val="tx1"/>
            </a:solidFill>
            <a:latin typeface="Arial" panose="020B0604020202020204" pitchFamily="34" charset="0"/>
            <a:cs typeface="Arial" panose="020B0604020202020204" pitchFamily="34" charset="0"/>
          </a:endParaRPr>
        </a:p>
      </dgm:t>
    </dgm:pt>
    <dgm:pt modelId="{4F680A92-867B-9241-A23F-4F8CC5D5E532}" type="parTrans" cxnId="{FB3C189E-1581-4B4D-9ACA-036578FA1440}">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581682DF-B2AF-284D-B2AD-7FB2507FC67A}" type="sibTrans" cxnId="{FB3C189E-1581-4B4D-9ACA-036578FA1440}">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E3398012-2763-214C-A72B-FBA862370E50}">
      <dgm:prSet phldrT="[Text]" custT="1"/>
      <dgm:spPr/>
      <dgm:t>
        <a:bodyPr/>
        <a:lstStyle/>
        <a:p>
          <a:r>
            <a:rPr lang="en-GB" sz="1800" b="0">
              <a:solidFill>
                <a:schemeClr val="tx1"/>
              </a:solidFill>
              <a:latin typeface="Arial" panose="020B0604020202020204" pitchFamily="34" charset="0"/>
              <a:cs typeface="Arial" panose="020B0604020202020204" pitchFamily="34" charset="0"/>
            </a:rPr>
            <a:t>Improves generalization and robustness</a:t>
          </a:r>
          <a:endParaRPr lang="en-GB" sz="1800" b="0" dirty="0">
            <a:solidFill>
              <a:schemeClr val="tx1"/>
            </a:solidFill>
            <a:latin typeface="Arial" panose="020B0604020202020204" pitchFamily="34" charset="0"/>
            <a:cs typeface="Arial" panose="020B0604020202020204" pitchFamily="34" charset="0"/>
          </a:endParaRPr>
        </a:p>
      </dgm:t>
    </dgm:pt>
    <dgm:pt modelId="{FA265CDB-7AED-A84E-8D2D-8A937943D69D}" type="parTrans" cxnId="{5E1BC78B-11B4-FB41-9720-73DE2AE60C47}">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DB83FD32-925A-7646-8DA6-DB63223AA808}" type="sibTrans" cxnId="{5E1BC78B-11B4-FB41-9720-73DE2AE60C47}">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1D3539C0-BA65-ED4E-8DE8-97797DC65A8B}">
      <dgm:prSet phldrT="[Text]" custT="1"/>
      <dgm:spPr/>
      <dgm:t>
        <a:bodyPr/>
        <a:lstStyle/>
        <a:p>
          <a:r>
            <a:rPr lang="en-GB" sz="1800" b="0">
              <a:solidFill>
                <a:schemeClr val="tx1"/>
              </a:solidFill>
              <a:latin typeface="Arial" panose="020B0604020202020204" pitchFamily="34" charset="0"/>
              <a:cs typeface="Arial" panose="020B0604020202020204" pitchFamily="34" charset="0"/>
            </a:rPr>
            <a:t>More resilient towards attacks</a:t>
          </a:r>
          <a:endParaRPr lang="en-GB" sz="1800" b="0" dirty="0">
            <a:solidFill>
              <a:schemeClr val="tx1"/>
            </a:solidFill>
            <a:latin typeface="Arial" panose="020B0604020202020204" pitchFamily="34" charset="0"/>
            <a:cs typeface="Arial" panose="020B0604020202020204" pitchFamily="34" charset="0"/>
          </a:endParaRPr>
        </a:p>
      </dgm:t>
    </dgm:pt>
    <dgm:pt modelId="{5584FE54-9BBC-3340-A3C0-F805DA3A2C4B}" type="parTrans" cxnId="{6D9C5B94-05B6-C24E-9685-4514606D6479}">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72DF0CBC-DE04-8B48-85F3-63D67471756A}" type="sibTrans" cxnId="{6D9C5B94-05B6-C24E-9685-4514606D6479}">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09FC5D7C-8C79-C942-BFF9-8FDCF613DC1C}">
      <dgm:prSet phldrT="[Text]" custT="1"/>
      <dgm:spPr/>
      <dgm:t>
        <a:bodyPr/>
        <a:lstStyle/>
        <a:p>
          <a:r>
            <a:rPr lang="en-GB" sz="1800" b="0">
              <a:solidFill>
                <a:schemeClr val="tx1"/>
              </a:solidFill>
              <a:latin typeface="Arial" panose="020B0604020202020204" pitchFamily="34" charset="0"/>
              <a:cs typeface="Arial" panose="020B0604020202020204" pitchFamily="34" charset="0"/>
            </a:rPr>
            <a:t>Examined language model capabilities</a:t>
          </a:r>
          <a:endParaRPr lang="en-GB" sz="1800" b="0" dirty="0">
            <a:solidFill>
              <a:schemeClr val="tx1"/>
            </a:solidFill>
            <a:latin typeface="Arial" panose="020B0604020202020204" pitchFamily="34" charset="0"/>
            <a:cs typeface="Arial" panose="020B0604020202020204" pitchFamily="34" charset="0"/>
          </a:endParaRPr>
        </a:p>
      </dgm:t>
    </dgm:pt>
    <dgm:pt modelId="{F7D5048D-5DD6-F445-BDEC-2F3D3A5DF094}" type="parTrans" cxnId="{7EC5EABB-B364-9948-9B9D-27D8129135CF}">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62B35687-D0C4-8448-B315-1C8AF2D84A2B}" type="sibTrans" cxnId="{7EC5EABB-B364-9948-9B9D-27D8129135CF}">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E55D4D55-0C25-0847-A654-17B5B486C596}">
      <dgm:prSet phldrT="[Text]" custT="1"/>
      <dgm:spPr/>
      <dgm:t>
        <a:bodyPr/>
        <a:lstStyle/>
        <a:p>
          <a:r>
            <a:rPr lang="en-GB" sz="1800" b="0">
              <a:solidFill>
                <a:schemeClr val="tx1"/>
              </a:solidFill>
              <a:latin typeface="Arial" panose="020B0604020202020204" pitchFamily="34" charset="0"/>
              <a:cs typeface="Arial" panose="020B0604020202020204" pitchFamily="34" charset="0"/>
            </a:rPr>
            <a:t>Consistency Regularization and Exponential Moving Average </a:t>
          </a:r>
          <a:endParaRPr lang="en-GB" sz="1800" b="0" dirty="0">
            <a:solidFill>
              <a:schemeClr val="tx1"/>
            </a:solidFill>
            <a:latin typeface="Arial" panose="020B0604020202020204" pitchFamily="34" charset="0"/>
            <a:cs typeface="Arial" panose="020B0604020202020204" pitchFamily="34" charset="0"/>
          </a:endParaRPr>
        </a:p>
      </dgm:t>
    </dgm:pt>
    <dgm:pt modelId="{D9343AA3-71D7-2E46-9B77-5357A5CFB4C8}" type="parTrans" cxnId="{512C19AA-DCE1-1C4F-99C3-D6D6411AF240}">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C27CF367-16E6-8443-8888-38F2B9B569B5}" type="sibTrans" cxnId="{512C19AA-DCE1-1C4F-99C3-D6D6411AF240}">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4B92CDFF-94A0-424C-B557-77024DF5FA88}">
      <dgm:prSet phldrT="[Text]" custT="1"/>
      <dgm:spPr/>
      <dgm:t>
        <a:bodyPr/>
        <a:lstStyle/>
        <a:p>
          <a:r>
            <a:rPr lang="en-GB" sz="1800" b="0">
              <a:solidFill>
                <a:schemeClr val="tx1"/>
              </a:solidFill>
              <a:latin typeface="Arial" panose="020B0604020202020204" pitchFamily="34" charset="0"/>
              <a:cs typeface="Arial" panose="020B0604020202020204" pitchFamily="34" charset="0"/>
            </a:rPr>
            <a:t>Opportunity to gain understanding </a:t>
          </a:r>
          <a:endParaRPr lang="en-GB" sz="1800" b="0" dirty="0">
            <a:solidFill>
              <a:schemeClr val="tx1"/>
            </a:solidFill>
            <a:latin typeface="Arial" panose="020B0604020202020204" pitchFamily="34" charset="0"/>
            <a:cs typeface="Arial" panose="020B0604020202020204" pitchFamily="34" charset="0"/>
          </a:endParaRPr>
        </a:p>
      </dgm:t>
    </dgm:pt>
    <dgm:pt modelId="{021BEAF8-6553-9C48-8630-18F152F2D74F}" type="parTrans" cxnId="{A8FC7271-CD6A-8046-9D6F-1680B8FB6008}">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1C22CA65-FCF4-794F-849D-53567223CC90}" type="sibTrans" cxnId="{A8FC7271-CD6A-8046-9D6F-1680B8FB6008}">
      <dgm:prSet/>
      <dgm:spPr/>
      <dgm:t>
        <a:bodyPr/>
        <a:lstStyle/>
        <a:p>
          <a:endParaRPr lang="en-GB" sz="1800" b="0">
            <a:solidFill>
              <a:schemeClr val="tx1"/>
            </a:solidFill>
            <a:latin typeface="Arial" panose="020B0604020202020204" pitchFamily="34" charset="0"/>
            <a:cs typeface="Arial" panose="020B0604020202020204" pitchFamily="34" charset="0"/>
          </a:endParaRPr>
        </a:p>
      </dgm:t>
    </dgm:pt>
    <dgm:pt modelId="{C938A277-28F5-D54F-9D6B-FBC45A566614}" type="pres">
      <dgm:prSet presAssocID="{E6D2D2A0-8886-4741-B2BE-C61556B1F056}" presName="diagram" presStyleCnt="0">
        <dgm:presLayoutVars>
          <dgm:dir/>
          <dgm:resizeHandles val="exact"/>
        </dgm:presLayoutVars>
      </dgm:prSet>
      <dgm:spPr/>
    </dgm:pt>
    <dgm:pt modelId="{A4DCD9D0-4DC7-2E41-8595-122F74E8F08E}" type="pres">
      <dgm:prSet presAssocID="{AD1EF3EC-34D8-7143-96FA-C6A0E8A53CB6}" presName="node" presStyleLbl="node1" presStyleIdx="0" presStyleCnt="6">
        <dgm:presLayoutVars>
          <dgm:bulletEnabled val="1"/>
        </dgm:presLayoutVars>
      </dgm:prSet>
      <dgm:spPr/>
    </dgm:pt>
    <dgm:pt modelId="{920FCBC7-527F-834C-BE4C-23EAF97FF8B8}" type="pres">
      <dgm:prSet presAssocID="{581682DF-B2AF-284D-B2AD-7FB2507FC67A}" presName="sibTrans" presStyleCnt="0"/>
      <dgm:spPr/>
    </dgm:pt>
    <dgm:pt modelId="{D98E3F29-5A47-CB47-AF5F-2E5560EA806C}" type="pres">
      <dgm:prSet presAssocID="{E3398012-2763-214C-A72B-FBA862370E50}" presName="node" presStyleLbl="node1" presStyleIdx="1" presStyleCnt="6">
        <dgm:presLayoutVars>
          <dgm:bulletEnabled val="1"/>
        </dgm:presLayoutVars>
      </dgm:prSet>
      <dgm:spPr/>
    </dgm:pt>
    <dgm:pt modelId="{AE300735-A7C5-7B4D-90CE-40D49A53385A}" type="pres">
      <dgm:prSet presAssocID="{DB83FD32-925A-7646-8DA6-DB63223AA808}" presName="sibTrans" presStyleCnt="0"/>
      <dgm:spPr/>
    </dgm:pt>
    <dgm:pt modelId="{415588ED-ED71-6049-9BE6-441D34082164}" type="pres">
      <dgm:prSet presAssocID="{1D3539C0-BA65-ED4E-8DE8-97797DC65A8B}" presName="node" presStyleLbl="node1" presStyleIdx="2" presStyleCnt="6">
        <dgm:presLayoutVars>
          <dgm:bulletEnabled val="1"/>
        </dgm:presLayoutVars>
      </dgm:prSet>
      <dgm:spPr/>
    </dgm:pt>
    <dgm:pt modelId="{E7D740CA-B2FC-C64C-93BE-8FC5F646815A}" type="pres">
      <dgm:prSet presAssocID="{72DF0CBC-DE04-8B48-85F3-63D67471756A}" presName="sibTrans" presStyleCnt="0"/>
      <dgm:spPr/>
    </dgm:pt>
    <dgm:pt modelId="{A2440779-B79C-3244-B5C5-0850D6EA12C0}" type="pres">
      <dgm:prSet presAssocID="{09FC5D7C-8C79-C942-BFF9-8FDCF613DC1C}" presName="node" presStyleLbl="node1" presStyleIdx="3" presStyleCnt="6">
        <dgm:presLayoutVars>
          <dgm:bulletEnabled val="1"/>
        </dgm:presLayoutVars>
      </dgm:prSet>
      <dgm:spPr/>
    </dgm:pt>
    <dgm:pt modelId="{50013791-163F-E340-9777-BAA24757CAB8}" type="pres">
      <dgm:prSet presAssocID="{62B35687-D0C4-8448-B315-1C8AF2D84A2B}" presName="sibTrans" presStyleCnt="0"/>
      <dgm:spPr/>
    </dgm:pt>
    <dgm:pt modelId="{C588D96C-D5CD-3449-BAA6-75D52F5957D5}" type="pres">
      <dgm:prSet presAssocID="{E55D4D55-0C25-0847-A654-17B5B486C596}" presName="node" presStyleLbl="node1" presStyleIdx="4" presStyleCnt="6">
        <dgm:presLayoutVars>
          <dgm:bulletEnabled val="1"/>
        </dgm:presLayoutVars>
      </dgm:prSet>
      <dgm:spPr/>
    </dgm:pt>
    <dgm:pt modelId="{92D2287B-8DE1-4748-BCD2-9BF1AA9DAB3E}" type="pres">
      <dgm:prSet presAssocID="{C27CF367-16E6-8443-8888-38F2B9B569B5}" presName="sibTrans" presStyleCnt="0"/>
      <dgm:spPr/>
    </dgm:pt>
    <dgm:pt modelId="{332FABE6-86DB-EA4B-9F7D-2335A46D4D49}" type="pres">
      <dgm:prSet presAssocID="{4B92CDFF-94A0-424C-B557-77024DF5FA88}" presName="node" presStyleLbl="node1" presStyleIdx="5" presStyleCnt="6">
        <dgm:presLayoutVars>
          <dgm:bulletEnabled val="1"/>
        </dgm:presLayoutVars>
      </dgm:prSet>
      <dgm:spPr/>
    </dgm:pt>
  </dgm:ptLst>
  <dgm:cxnLst>
    <dgm:cxn modelId="{85B63D4E-A60C-F24F-AEC8-28AED0FE8097}" type="presOf" srcId="{09FC5D7C-8C79-C942-BFF9-8FDCF613DC1C}" destId="{A2440779-B79C-3244-B5C5-0850D6EA12C0}" srcOrd="0" destOrd="0" presId="urn:microsoft.com/office/officeart/2005/8/layout/default"/>
    <dgm:cxn modelId="{4A4E165C-42AD-2B4D-861C-F60865020978}" type="presOf" srcId="{1D3539C0-BA65-ED4E-8DE8-97797DC65A8B}" destId="{415588ED-ED71-6049-9BE6-441D34082164}" srcOrd="0" destOrd="0" presId="urn:microsoft.com/office/officeart/2005/8/layout/default"/>
    <dgm:cxn modelId="{CD100864-BC59-EC4D-B514-77271589AB5A}" type="presOf" srcId="{E3398012-2763-214C-A72B-FBA862370E50}" destId="{D98E3F29-5A47-CB47-AF5F-2E5560EA806C}" srcOrd="0" destOrd="0" presId="urn:microsoft.com/office/officeart/2005/8/layout/default"/>
    <dgm:cxn modelId="{A8FC7271-CD6A-8046-9D6F-1680B8FB6008}" srcId="{E6D2D2A0-8886-4741-B2BE-C61556B1F056}" destId="{4B92CDFF-94A0-424C-B557-77024DF5FA88}" srcOrd="5" destOrd="0" parTransId="{021BEAF8-6553-9C48-8630-18F152F2D74F}" sibTransId="{1C22CA65-FCF4-794F-849D-53567223CC90}"/>
    <dgm:cxn modelId="{E6954D7B-FC7D-684A-823F-7B8206081BF6}" type="presOf" srcId="{E55D4D55-0C25-0847-A654-17B5B486C596}" destId="{C588D96C-D5CD-3449-BAA6-75D52F5957D5}" srcOrd="0" destOrd="0" presId="urn:microsoft.com/office/officeart/2005/8/layout/default"/>
    <dgm:cxn modelId="{5E1BC78B-11B4-FB41-9720-73DE2AE60C47}" srcId="{E6D2D2A0-8886-4741-B2BE-C61556B1F056}" destId="{E3398012-2763-214C-A72B-FBA862370E50}" srcOrd="1" destOrd="0" parTransId="{FA265CDB-7AED-A84E-8D2D-8A937943D69D}" sibTransId="{DB83FD32-925A-7646-8DA6-DB63223AA808}"/>
    <dgm:cxn modelId="{6D9C5B94-05B6-C24E-9685-4514606D6479}" srcId="{E6D2D2A0-8886-4741-B2BE-C61556B1F056}" destId="{1D3539C0-BA65-ED4E-8DE8-97797DC65A8B}" srcOrd="2" destOrd="0" parTransId="{5584FE54-9BBC-3340-A3C0-F805DA3A2C4B}" sibTransId="{72DF0CBC-DE04-8B48-85F3-63D67471756A}"/>
    <dgm:cxn modelId="{CFD35E9A-249F-4A41-A231-214783EFB22D}" type="presOf" srcId="{4B92CDFF-94A0-424C-B557-77024DF5FA88}" destId="{332FABE6-86DB-EA4B-9F7D-2335A46D4D49}" srcOrd="0" destOrd="0" presId="urn:microsoft.com/office/officeart/2005/8/layout/default"/>
    <dgm:cxn modelId="{FB3C189E-1581-4B4D-9ACA-036578FA1440}" srcId="{E6D2D2A0-8886-4741-B2BE-C61556B1F056}" destId="{AD1EF3EC-34D8-7143-96FA-C6A0E8A53CB6}" srcOrd="0" destOrd="0" parTransId="{4F680A92-867B-9241-A23F-4F8CC5D5E532}" sibTransId="{581682DF-B2AF-284D-B2AD-7FB2507FC67A}"/>
    <dgm:cxn modelId="{512C19AA-DCE1-1C4F-99C3-D6D6411AF240}" srcId="{E6D2D2A0-8886-4741-B2BE-C61556B1F056}" destId="{E55D4D55-0C25-0847-A654-17B5B486C596}" srcOrd="4" destOrd="0" parTransId="{D9343AA3-71D7-2E46-9B77-5357A5CFB4C8}" sibTransId="{C27CF367-16E6-8443-8888-38F2B9B569B5}"/>
    <dgm:cxn modelId="{BDE0B5B4-7C39-2446-A2FD-0173EC97763D}" type="presOf" srcId="{AD1EF3EC-34D8-7143-96FA-C6A0E8A53CB6}" destId="{A4DCD9D0-4DC7-2E41-8595-122F74E8F08E}" srcOrd="0" destOrd="0" presId="urn:microsoft.com/office/officeart/2005/8/layout/default"/>
    <dgm:cxn modelId="{7EC5EABB-B364-9948-9B9D-27D8129135CF}" srcId="{E6D2D2A0-8886-4741-B2BE-C61556B1F056}" destId="{09FC5D7C-8C79-C942-BFF9-8FDCF613DC1C}" srcOrd="3" destOrd="0" parTransId="{F7D5048D-5DD6-F445-BDEC-2F3D3A5DF094}" sibTransId="{62B35687-D0C4-8448-B315-1C8AF2D84A2B}"/>
    <dgm:cxn modelId="{60A63AC6-4FCC-1548-A4E2-FC1890A9CD0E}" type="presOf" srcId="{E6D2D2A0-8886-4741-B2BE-C61556B1F056}" destId="{C938A277-28F5-D54F-9D6B-FBC45A566614}" srcOrd="0" destOrd="0" presId="urn:microsoft.com/office/officeart/2005/8/layout/default"/>
    <dgm:cxn modelId="{2D5DE831-8E2D-224E-A627-3945F979722C}" type="presParOf" srcId="{C938A277-28F5-D54F-9D6B-FBC45A566614}" destId="{A4DCD9D0-4DC7-2E41-8595-122F74E8F08E}" srcOrd="0" destOrd="0" presId="urn:microsoft.com/office/officeart/2005/8/layout/default"/>
    <dgm:cxn modelId="{7AE5E64F-606A-F348-8E0A-BB95AD8547A2}" type="presParOf" srcId="{C938A277-28F5-D54F-9D6B-FBC45A566614}" destId="{920FCBC7-527F-834C-BE4C-23EAF97FF8B8}" srcOrd="1" destOrd="0" presId="urn:microsoft.com/office/officeart/2005/8/layout/default"/>
    <dgm:cxn modelId="{596EB095-3D8D-4E4F-9BFE-1ACD6A9D36C0}" type="presParOf" srcId="{C938A277-28F5-D54F-9D6B-FBC45A566614}" destId="{D98E3F29-5A47-CB47-AF5F-2E5560EA806C}" srcOrd="2" destOrd="0" presId="urn:microsoft.com/office/officeart/2005/8/layout/default"/>
    <dgm:cxn modelId="{7675A0C0-9579-CC47-8586-47A111858677}" type="presParOf" srcId="{C938A277-28F5-D54F-9D6B-FBC45A566614}" destId="{AE300735-A7C5-7B4D-90CE-40D49A53385A}" srcOrd="3" destOrd="0" presId="urn:microsoft.com/office/officeart/2005/8/layout/default"/>
    <dgm:cxn modelId="{1BCDAE1E-418D-644E-BCC6-116239A3C916}" type="presParOf" srcId="{C938A277-28F5-D54F-9D6B-FBC45A566614}" destId="{415588ED-ED71-6049-9BE6-441D34082164}" srcOrd="4" destOrd="0" presId="urn:microsoft.com/office/officeart/2005/8/layout/default"/>
    <dgm:cxn modelId="{217A2217-EC6D-3A4F-AF38-FC44E5546BD4}" type="presParOf" srcId="{C938A277-28F5-D54F-9D6B-FBC45A566614}" destId="{E7D740CA-B2FC-C64C-93BE-8FC5F646815A}" srcOrd="5" destOrd="0" presId="urn:microsoft.com/office/officeart/2005/8/layout/default"/>
    <dgm:cxn modelId="{A9DCBE0E-7616-8C4B-87E2-C74C9611E9B3}" type="presParOf" srcId="{C938A277-28F5-D54F-9D6B-FBC45A566614}" destId="{A2440779-B79C-3244-B5C5-0850D6EA12C0}" srcOrd="6" destOrd="0" presId="urn:microsoft.com/office/officeart/2005/8/layout/default"/>
    <dgm:cxn modelId="{EB3CA631-3BC3-5C4E-A30A-6EBCC3276BF0}" type="presParOf" srcId="{C938A277-28F5-D54F-9D6B-FBC45A566614}" destId="{50013791-163F-E340-9777-BAA24757CAB8}" srcOrd="7" destOrd="0" presId="urn:microsoft.com/office/officeart/2005/8/layout/default"/>
    <dgm:cxn modelId="{9800D11A-E134-3142-B995-D62906D2354F}" type="presParOf" srcId="{C938A277-28F5-D54F-9D6B-FBC45A566614}" destId="{C588D96C-D5CD-3449-BAA6-75D52F5957D5}" srcOrd="8" destOrd="0" presId="urn:microsoft.com/office/officeart/2005/8/layout/default"/>
    <dgm:cxn modelId="{F439D376-F93C-ED4B-B004-3EA82CE7D743}" type="presParOf" srcId="{C938A277-28F5-D54F-9D6B-FBC45A566614}" destId="{92D2287B-8DE1-4748-BCD2-9BF1AA9DAB3E}" srcOrd="9" destOrd="0" presId="urn:microsoft.com/office/officeart/2005/8/layout/default"/>
    <dgm:cxn modelId="{2E3B7F74-FE38-0046-A8CE-6D7E5EBE1020}" type="presParOf" srcId="{C938A277-28F5-D54F-9D6B-FBC45A566614}" destId="{332FABE6-86DB-EA4B-9F7D-2335A46D4D49}" srcOrd="1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FAC0B28-AC6A-CE45-ABE8-93B525507328}" type="doc">
      <dgm:prSet loTypeId="urn:microsoft.com/office/officeart/2005/8/layout/default" loCatId="" qsTypeId="urn:microsoft.com/office/officeart/2005/8/quickstyle/simple1" qsCatId="simple" csTypeId="urn:microsoft.com/office/officeart/2005/8/colors/accent0_2" csCatId="mainScheme" phldr="1"/>
      <dgm:spPr/>
      <dgm:t>
        <a:bodyPr/>
        <a:lstStyle/>
        <a:p>
          <a:endParaRPr lang="en-GB"/>
        </a:p>
      </dgm:t>
    </dgm:pt>
    <dgm:pt modelId="{F8B50C28-A170-7E49-9EFB-7DA623F0C890}">
      <dgm:prSet phldrT="[Text]" custT="1"/>
      <dgm:spPr/>
      <dgm:t>
        <a:bodyPr/>
        <a:lstStyle/>
        <a:p>
          <a:r>
            <a:rPr lang="en-GB" sz="1800" dirty="0">
              <a:solidFill>
                <a:schemeClr val="tx1"/>
              </a:solidFill>
              <a:latin typeface="Arial" panose="020B0604020202020204" pitchFamily="34" charset="0"/>
              <a:cs typeface="Arial" panose="020B0604020202020204" pitchFamily="34" charset="0"/>
            </a:rPr>
            <a:t>Hard to achieve Image level Imperceptibility</a:t>
          </a:r>
        </a:p>
      </dgm:t>
    </dgm:pt>
    <dgm:pt modelId="{3B4772D8-4BE0-614A-8A39-77D4F1C6CD24}" type="parTrans" cxnId="{DA0C89B6-9C52-0647-B2EA-3901D98A854F}">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EDD3658B-10B0-6E45-BEDE-5C854C0DF9F1}" type="sibTrans" cxnId="{DA0C89B6-9C52-0647-B2EA-3901D98A854F}">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4D7DA2A5-D1FC-D64C-81D1-2A280820E246}">
      <dgm:prSet phldrT="[Text]" custT="1"/>
      <dgm:spPr/>
      <dgm:t>
        <a:bodyPr/>
        <a:lstStyle/>
        <a:p>
          <a:r>
            <a:rPr lang="en-GB" sz="1800" dirty="0">
              <a:solidFill>
                <a:schemeClr val="tx1"/>
              </a:solidFill>
              <a:latin typeface="Arial" panose="020B0604020202020204" pitchFamily="34" charset="0"/>
              <a:cs typeface="Arial" panose="020B0604020202020204" pitchFamily="34" charset="0"/>
            </a:rPr>
            <a:t>Space and Time complexity</a:t>
          </a:r>
        </a:p>
      </dgm:t>
    </dgm:pt>
    <dgm:pt modelId="{B0EC236F-DE7F-D549-B37E-50AF41DAFB2F}" type="parTrans" cxnId="{A4B75D65-75BF-3F4B-80B3-05144B8E489A}">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2C88BDD8-0481-C345-8072-64F05A4DAD83}" type="sibTrans" cxnId="{A4B75D65-75BF-3F4B-80B3-05144B8E489A}">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511D92AB-39B2-FB46-AD83-4F296BD6BB50}">
      <dgm:prSet phldrT="[Text]" custT="1"/>
      <dgm:spPr/>
      <dgm:t>
        <a:bodyPr/>
        <a:lstStyle/>
        <a:p>
          <a:r>
            <a:rPr lang="en-GB" sz="1800" dirty="0">
              <a:solidFill>
                <a:schemeClr val="tx1"/>
              </a:solidFill>
              <a:latin typeface="Arial" panose="020B0604020202020204" pitchFamily="34" charset="0"/>
              <a:cs typeface="Arial" panose="020B0604020202020204" pitchFamily="34" charset="0"/>
            </a:rPr>
            <a:t>No common assessment criteria</a:t>
          </a:r>
        </a:p>
      </dgm:t>
    </dgm:pt>
    <dgm:pt modelId="{2E644453-8488-6541-AF9D-76FD0D3B8F65}" type="parTrans" cxnId="{D0007F24-5BC5-1740-955B-D684BBBCF12A}">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D87D54CD-4BA2-E545-BEFF-352829D072A7}" type="sibTrans" cxnId="{D0007F24-5BC5-1740-955B-D684BBBCF12A}">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D1AAF2A9-FA61-7C4C-AD2A-8A74A075CA56}">
      <dgm:prSet phldrT="[Text]" custT="1"/>
      <dgm:spPr/>
      <dgm:t>
        <a:bodyPr/>
        <a:lstStyle/>
        <a:p>
          <a:r>
            <a:rPr lang="en-GB" sz="1800" dirty="0">
              <a:solidFill>
                <a:schemeClr val="tx1"/>
              </a:solidFill>
              <a:latin typeface="Arial" panose="020B0604020202020204" pitchFamily="34" charset="0"/>
              <a:cs typeface="Arial" panose="020B0604020202020204" pitchFamily="34" charset="0"/>
            </a:rPr>
            <a:t>No single defence to prevent from all</a:t>
          </a:r>
        </a:p>
      </dgm:t>
    </dgm:pt>
    <dgm:pt modelId="{040CBF9B-3293-2340-8290-ED6D4F6AD108}" type="parTrans" cxnId="{D2F60883-9AB0-874B-9ED0-2C17C6A1E417}">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892817F4-C527-944D-87D5-91B74DA6A300}" type="sibTrans" cxnId="{D2F60883-9AB0-874B-9ED0-2C17C6A1E417}">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81B961F8-6C32-044C-B237-E440FCAEC419}">
      <dgm:prSet phldrT="[Text]" custT="1"/>
      <dgm:spPr/>
      <dgm:t>
        <a:bodyPr/>
        <a:lstStyle/>
        <a:p>
          <a:r>
            <a:rPr lang="en-GB" sz="1800" dirty="0">
              <a:solidFill>
                <a:schemeClr val="tx1"/>
              </a:solidFill>
              <a:latin typeface="Arial" panose="020B0604020202020204" pitchFamily="34" charset="0"/>
              <a:cs typeface="Arial" panose="020B0604020202020204" pitchFamily="34" charset="0"/>
            </a:rPr>
            <a:t>Implementation challenge</a:t>
          </a:r>
        </a:p>
      </dgm:t>
    </dgm:pt>
    <dgm:pt modelId="{9FEEB218-B6CC-914F-80B9-3B270D685874}" type="parTrans" cxnId="{59B52BBD-59F4-364A-8C20-AE0681DA724B}">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D5E8A677-E0EF-F541-B6AA-4D7E5B99BFC4}" type="sibTrans" cxnId="{59B52BBD-59F4-364A-8C20-AE0681DA724B}">
      <dgm:prSet/>
      <dgm:spPr/>
      <dgm:t>
        <a:bodyPr/>
        <a:lstStyle/>
        <a:p>
          <a:endParaRPr lang="en-GB" sz="1800">
            <a:solidFill>
              <a:schemeClr val="tx1"/>
            </a:solidFill>
            <a:latin typeface="Arial" panose="020B0604020202020204" pitchFamily="34" charset="0"/>
            <a:cs typeface="Arial" panose="020B0604020202020204" pitchFamily="34" charset="0"/>
          </a:endParaRPr>
        </a:p>
      </dgm:t>
    </dgm:pt>
    <dgm:pt modelId="{678029FD-43F0-C94D-8F49-6DB93CE4B132}" type="pres">
      <dgm:prSet presAssocID="{EFAC0B28-AC6A-CE45-ABE8-93B525507328}" presName="diagram" presStyleCnt="0">
        <dgm:presLayoutVars>
          <dgm:dir/>
          <dgm:resizeHandles val="exact"/>
        </dgm:presLayoutVars>
      </dgm:prSet>
      <dgm:spPr/>
    </dgm:pt>
    <dgm:pt modelId="{F9D2F7C6-156D-0348-A218-AA93DC0FD6C2}" type="pres">
      <dgm:prSet presAssocID="{F8B50C28-A170-7E49-9EFB-7DA623F0C890}" presName="node" presStyleLbl="node1" presStyleIdx="0" presStyleCnt="5" custLinFactNeighborX="-2868" custLinFactNeighborY="4781">
        <dgm:presLayoutVars>
          <dgm:bulletEnabled val="1"/>
        </dgm:presLayoutVars>
      </dgm:prSet>
      <dgm:spPr/>
    </dgm:pt>
    <dgm:pt modelId="{BA9E3682-4F19-7547-BCD6-DD62A6F4A51D}" type="pres">
      <dgm:prSet presAssocID="{EDD3658B-10B0-6E45-BEDE-5C854C0DF9F1}" presName="sibTrans" presStyleCnt="0"/>
      <dgm:spPr/>
    </dgm:pt>
    <dgm:pt modelId="{76063791-DF2D-604E-8867-F5C68740F916}" type="pres">
      <dgm:prSet presAssocID="{4D7DA2A5-D1FC-D64C-81D1-2A280820E246}" presName="node" presStyleLbl="node1" presStyleIdx="1" presStyleCnt="5">
        <dgm:presLayoutVars>
          <dgm:bulletEnabled val="1"/>
        </dgm:presLayoutVars>
      </dgm:prSet>
      <dgm:spPr/>
    </dgm:pt>
    <dgm:pt modelId="{FA72C53C-7C68-364A-9DE6-3F821D9EA054}" type="pres">
      <dgm:prSet presAssocID="{2C88BDD8-0481-C345-8072-64F05A4DAD83}" presName="sibTrans" presStyleCnt="0"/>
      <dgm:spPr/>
    </dgm:pt>
    <dgm:pt modelId="{B0B00A23-114A-0148-8C79-7A0DB4019565}" type="pres">
      <dgm:prSet presAssocID="{511D92AB-39B2-FB46-AD83-4F296BD6BB50}" presName="node" presStyleLbl="node1" presStyleIdx="2" presStyleCnt="5">
        <dgm:presLayoutVars>
          <dgm:bulletEnabled val="1"/>
        </dgm:presLayoutVars>
      </dgm:prSet>
      <dgm:spPr/>
    </dgm:pt>
    <dgm:pt modelId="{BC12D89E-5DD9-2241-BFA0-42A165D1C9E1}" type="pres">
      <dgm:prSet presAssocID="{D87D54CD-4BA2-E545-BEFF-352829D072A7}" presName="sibTrans" presStyleCnt="0"/>
      <dgm:spPr/>
    </dgm:pt>
    <dgm:pt modelId="{C0DCA33E-C6F3-2847-A2B1-9C13BEE03634}" type="pres">
      <dgm:prSet presAssocID="{D1AAF2A9-FA61-7C4C-AD2A-8A74A075CA56}" presName="node" presStyleLbl="node1" presStyleIdx="3" presStyleCnt="5">
        <dgm:presLayoutVars>
          <dgm:bulletEnabled val="1"/>
        </dgm:presLayoutVars>
      </dgm:prSet>
      <dgm:spPr/>
    </dgm:pt>
    <dgm:pt modelId="{6F46C8FF-3289-9448-8759-A3019DB178AC}" type="pres">
      <dgm:prSet presAssocID="{892817F4-C527-944D-87D5-91B74DA6A300}" presName="sibTrans" presStyleCnt="0"/>
      <dgm:spPr/>
    </dgm:pt>
    <dgm:pt modelId="{6669995C-9F27-FE4D-A1E0-69E247453AC5}" type="pres">
      <dgm:prSet presAssocID="{81B961F8-6C32-044C-B237-E440FCAEC419}" presName="node" presStyleLbl="node1" presStyleIdx="4" presStyleCnt="5">
        <dgm:presLayoutVars>
          <dgm:bulletEnabled val="1"/>
        </dgm:presLayoutVars>
      </dgm:prSet>
      <dgm:spPr/>
    </dgm:pt>
  </dgm:ptLst>
  <dgm:cxnLst>
    <dgm:cxn modelId="{D0007F24-5BC5-1740-955B-D684BBBCF12A}" srcId="{EFAC0B28-AC6A-CE45-ABE8-93B525507328}" destId="{511D92AB-39B2-FB46-AD83-4F296BD6BB50}" srcOrd="2" destOrd="0" parTransId="{2E644453-8488-6541-AF9D-76FD0D3B8F65}" sibTransId="{D87D54CD-4BA2-E545-BEFF-352829D072A7}"/>
    <dgm:cxn modelId="{F0412141-E9F8-CA44-BD7E-CE3F4DC7FC09}" type="presOf" srcId="{D1AAF2A9-FA61-7C4C-AD2A-8A74A075CA56}" destId="{C0DCA33E-C6F3-2847-A2B1-9C13BEE03634}" srcOrd="0" destOrd="0" presId="urn:microsoft.com/office/officeart/2005/8/layout/default"/>
    <dgm:cxn modelId="{1776A561-42C0-D34C-9CB3-B89C3A6DFAAC}" type="presOf" srcId="{511D92AB-39B2-FB46-AD83-4F296BD6BB50}" destId="{B0B00A23-114A-0148-8C79-7A0DB4019565}" srcOrd="0" destOrd="0" presId="urn:microsoft.com/office/officeart/2005/8/layout/default"/>
    <dgm:cxn modelId="{A4B75D65-75BF-3F4B-80B3-05144B8E489A}" srcId="{EFAC0B28-AC6A-CE45-ABE8-93B525507328}" destId="{4D7DA2A5-D1FC-D64C-81D1-2A280820E246}" srcOrd="1" destOrd="0" parTransId="{B0EC236F-DE7F-D549-B37E-50AF41DAFB2F}" sibTransId="{2C88BDD8-0481-C345-8072-64F05A4DAD83}"/>
    <dgm:cxn modelId="{BEA1917F-7268-D04E-BCBC-71187B4A3FDD}" type="presOf" srcId="{4D7DA2A5-D1FC-D64C-81D1-2A280820E246}" destId="{76063791-DF2D-604E-8867-F5C68740F916}" srcOrd="0" destOrd="0" presId="urn:microsoft.com/office/officeart/2005/8/layout/default"/>
    <dgm:cxn modelId="{D2F60883-9AB0-874B-9ED0-2C17C6A1E417}" srcId="{EFAC0B28-AC6A-CE45-ABE8-93B525507328}" destId="{D1AAF2A9-FA61-7C4C-AD2A-8A74A075CA56}" srcOrd="3" destOrd="0" parTransId="{040CBF9B-3293-2340-8290-ED6D4F6AD108}" sibTransId="{892817F4-C527-944D-87D5-91B74DA6A300}"/>
    <dgm:cxn modelId="{88031495-E008-0342-AB54-B0449B261989}" type="presOf" srcId="{EFAC0B28-AC6A-CE45-ABE8-93B525507328}" destId="{678029FD-43F0-C94D-8F49-6DB93CE4B132}" srcOrd="0" destOrd="0" presId="urn:microsoft.com/office/officeart/2005/8/layout/default"/>
    <dgm:cxn modelId="{DA0C89B6-9C52-0647-B2EA-3901D98A854F}" srcId="{EFAC0B28-AC6A-CE45-ABE8-93B525507328}" destId="{F8B50C28-A170-7E49-9EFB-7DA623F0C890}" srcOrd="0" destOrd="0" parTransId="{3B4772D8-4BE0-614A-8A39-77D4F1C6CD24}" sibTransId="{EDD3658B-10B0-6E45-BEDE-5C854C0DF9F1}"/>
    <dgm:cxn modelId="{59B52BBD-59F4-364A-8C20-AE0681DA724B}" srcId="{EFAC0B28-AC6A-CE45-ABE8-93B525507328}" destId="{81B961F8-6C32-044C-B237-E440FCAEC419}" srcOrd="4" destOrd="0" parTransId="{9FEEB218-B6CC-914F-80B9-3B270D685874}" sibTransId="{D5E8A677-E0EF-F541-B6AA-4D7E5B99BFC4}"/>
    <dgm:cxn modelId="{A67466E8-597C-9F48-B598-9AF9714D6926}" type="presOf" srcId="{81B961F8-6C32-044C-B237-E440FCAEC419}" destId="{6669995C-9F27-FE4D-A1E0-69E247453AC5}" srcOrd="0" destOrd="0" presId="urn:microsoft.com/office/officeart/2005/8/layout/default"/>
    <dgm:cxn modelId="{166F2CF7-229A-5F43-8E6C-38A190428219}" type="presOf" srcId="{F8B50C28-A170-7E49-9EFB-7DA623F0C890}" destId="{F9D2F7C6-156D-0348-A218-AA93DC0FD6C2}" srcOrd="0" destOrd="0" presId="urn:microsoft.com/office/officeart/2005/8/layout/default"/>
    <dgm:cxn modelId="{F4AEB590-790C-FF46-938F-F3658BF12CC5}" type="presParOf" srcId="{678029FD-43F0-C94D-8F49-6DB93CE4B132}" destId="{F9D2F7C6-156D-0348-A218-AA93DC0FD6C2}" srcOrd="0" destOrd="0" presId="urn:microsoft.com/office/officeart/2005/8/layout/default"/>
    <dgm:cxn modelId="{9102B09F-4011-1947-8CCF-B99D9B9E5467}" type="presParOf" srcId="{678029FD-43F0-C94D-8F49-6DB93CE4B132}" destId="{BA9E3682-4F19-7547-BCD6-DD62A6F4A51D}" srcOrd="1" destOrd="0" presId="urn:microsoft.com/office/officeart/2005/8/layout/default"/>
    <dgm:cxn modelId="{21372563-4932-2D47-93D0-D5316AAA2CA8}" type="presParOf" srcId="{678029FD-43F0-C94D-8F49-6DB93CE4B132}" destId="{76063791-DF2D-604E-8867-F5C68740F916}" srcOrd="2" destOrd="0" presId="urn:microsoft.com/office/officeart/2005/8/layout/default"/>
    <dgm:cxn modelId="{999F2BED-0C34-9840-B325-EE334D7CF8EF}" type="presParOf" srcId="{678029FD-43F0-C94D-8F49-6DB93CE4B132}" destId="{FA72C53C-7C68-364A-9DE6-3F821D9EA054}" srcOrd="3" destOrd="0" presId="urn:microsoft.com/office/officeart/2005/8/layout/default"/>
    <dgm:cxn modelId="{BDFA40F9-DF7D-0742-BF2B-AC27DBFC1505}" type="presParOf" srcId="{678029FD-43F0-C94D-8F49-6DB93CE4B132}" destId="{B0B00A23-114A-0148-8C79-7A0DB4019565}" srcOrd="4" destOrd="0" presId="urn:microsoft.com/office/officeart/2005/8/layout/default"/>
    <dgm:cxn modelId="{D99C01F5-D675-3E47-8D1F-5C3F74366FE8}" type="presParOf" srcId="{678029FD-43F0-C94D-8F49-6DB93CE4B132}" destId="{BC12D89E-5DD9-2241-BFA0-42A165D1C9E1}" srcOrd="5" destOrd="0" presId="urn:microsoft.com/office/officeart/2005/8/layout/default"/>
    <dgm:cxn modelId="{519C93AB-19A7-3D46-930E-5DB466F4368D}" type="presParOf" srcId="{678029FD-43F0-C94D-8F49-6DB93CE4B132}" destId="{C0DCA33E-C6F3-2847-A2B1-9C13BEE03634}" srcOrd="6" destOrd="0" presId="urn:microsoft.com/office/officeart/2005/8/layout/default"/>
    <dgm:cxn modelId="{21B61F79-5EBF-9F4F-8292-0CA25BAB7AE4}" type="presParOf" srcId="{678029FD-43F0-C94D-8F49-6DB93CE4B132}" destId="{6F46C8FF-3289-9448-8759-A3019DB178AC}" srcOrd="7" destOrd="0" presId="urn:microsoft.com/office/officeart/2005/8/layout/default"/>
    <dgm:cxn modelId="{210C0FD2-D633-D146-B291-97863251190F}" type="presParOf" srcId="{678029FD-43F0-C94D-8F49-6DB93CE4B132}" destId="{6669995C-9F27-FE4D-A1E0-69E247453AC5}" srcOrd="8"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F53FED-90A1-B848-819F-2A824DD72A7E}" type="doc">
      <dgm:prSet loTypeId="urn:microsoft.com/office/officeart/2005/8/layout/default" loCatId="" qsTypeId="urn:microsoft.com/office/officeart/2005/8/quickstyle/simple1" qsCatId="simple" csTypeId="urn:microsoft.com/office/officeart/2005/8/colors/accent0_2" csCatId="mainScheme" phldr="1"/>
      <dgm:spPr/>
      <dgm:t>
        <a:bodyPr/>
        <a:lstStyle/>
        <a:p>
          <a:endParaRPr lang="en-GB"/>
        </a:p>
      </dgm:t>
    </dgm:pt>
    <dgm:pt modelId="{ED33608B-4715-1C4C-9B2F-D6D938BE8D49}">
      <dgm:prSet phldrT="[Text]" custT="1"/>
      <dgm:spPr/>
      <dgm:t>
        <a:bodyPr/>
        <a:lstStyle/>
        <a:p>
          <a:r>
            <a:rPr lang="en-GB" sz="1800" dirty="0">
              <a:latin typeface="Arial" panose="020B0604020202020204" pitchFamily="34" charset="0"/>
              <a:cs typeface="Arial" panose="020B0604020202020204" pitchFamily="34" charset="0"/>
            </a:rPr>
            <a:t>Extreme pre-training hurts robustness</a:t>
          </a:r>
        </a:p>
      </dgm:t>
    </dgm:pt>
    <dgm:pt modelId="{9FF6A8E9-DF99-614E-B7CF-0A986261C327}" type="parTrans" cxnId="{EABAF781-A279-4444-B2BA-133C83FA6519}">
      <dgm:prSet/>
      <dgm:spPr/>
      <dgm:t>
        <a:bodyPr/>
        <a:lstStyle/>
        <a:p>
          <a:endParaRPr lang="en-GB" sz="1800">
            <a:latin typeface="Arial" panose="020B0604020202020204" pitchFamily="34" charset="0"/>
            <a:cs typeface="Arial" panose="020B0604020202020204" pitchFamily="34" charset="0"/>
          </a:endParaRPr>
        </a:p>
      </dgm:t>
    </dgm:pt>
    <dgm:pt modelId="{491D0B65-1BCA-D942-B2F8-59431C176B0C}" type="sibTrans" cxnId="{EABAF781-A279-4444-B2BA-133C83FA6519}">
      <dgm:prSet/>
      <dgm:spPr/>
      <dgm:t>
        <a:bodyPr/>
        <a:lstStyle/>
        <a:p>
          <a:endParaRPr lang="en-GB" sz="1800">
            <a:latin typeface="Arial" panose="020B0604020202020204" pitchFamily="34" charset="0"/>
            <a:cs typeface="Arial" panose="020B0604020202020204" pitchFamily="34" charset="0"/>
          </a:endParaRPr>
        </a:p>
      </dgm:t>
    </dgm:pt>
    <dgm:pt modelId="{5DA13B00-9023-E646-9B90-E5881068EEC0}">
      <dgm:prSet phldrT="[Text]" custT="1"/>
      <dgm:spPr/>
      <dgm:t>
        <a:bodyPr/>
        <a:lstStyle/>
        <a:p>
          <a:r>
            <a:rPr lang="en-GB" sz="1800" dirty="0">
              <a:latin typeface="Arial" panose="020B0604020202020204" pitchFamily="34" charset="0"/>
              <a:cs typeface="Arial" panose="020B0604020202020204" pitchFamily="34" charset="0"/>
            </a:rPr>
            <a:t>Quantitative analysis of individual augmentation techniques</a:t>
          </a:r>
        </a:p>
      </dgm:t>
    </dgm:pt>
    <dgm:pt modelId="{3CD1828F-7180-0944-B72A-676B645EB8EC}" type="parTrans" cxnId="{2BCF3250-44AE-4D4C-95D8-C6737E70423A}">
      <dgm:prSet/>
      <dgm:spPr/>
      <dgm:t>
        <a:bodyPr/>
        <a:lstStyle/>
        <a:p>
          <a:endParaRPr lang="en-GB" sz="1800">
            <a:latin typeface="Arial" panose="020B0604020202020204" pitchFamily="34" charset="0"/>
            <a:cs typeface="Arial" panose="020B0604020202020204" pitchFamily="34" charset="0"/>
          </a:endParaRPr>
        </a:p>
      </dgm:t>
    </dgm:pt>
    <dgm:pt modelId="{D8FFE6CC-F96D-1C46-AA6D-42641BE42DFE}" type="sibTrans" cxnId="{2BCF3250-44AE-4D4C-95D8-C6737E70423A}">
      <dgm:prSet/>
      <dgm:spPr/>
      <dgm:t>
        <a:bodyPr/>
        <a:lstStyle/>
        <a:p>
          <a:endParaRPr lang="en-GB" sz="1800">
            <a:latin typeface="Arial" panose="020B0604020202020204" pitchFamily="34" charset="0"/>
            <a:cs typeface="Arial" panose="020B0604020202020204" pitchFamily="34" charset="0"/>
          </a:endParaRPr>
        </a:p>
      </dgm:t>
    </dgm:pt>
    <dgm:pt modelId="{F3F33FF9-E772-0C48-8DFE-5C4F42FADC8C}">
      <dgm:prSet phldrT="[Text]" custT="1"/>
      <dgm:spPr/>
      <dgm:t>
        <a:bodyPr/>
        <a:lstStyle/>
        <a:p>
          <a:r>
            <a:rPr lang="en-GB" sz="1800" dirty="0">
              <a:latin typeface="Arial" panose="020B0604020202020204" pitchFamily="34" charset="0"/>
              <a:cs typeface="Arial" panose="020B0604020202020204" pitchFamily="34" charset="0"/>
            </a:rPr>
            <a:t>Reducing computational complexity</a:t>
          </a:r>
        </a:p>
      </dgm:t>
    </dgm:pt>
    <dgm:pt modelId="{A197C220-AD67-B648-A9A7-59D3A42D6672}" type="parTrans" cxnId="{FDE79F26-6884-244B-91E5-8C9C8629756B}">
      <dgm:prSet/>
      <dgm:spPr/>
      <dgm:t>
        <a:bodyPr/>
        <a:lstStyle/>
        <a:p>
          <a:endParaRPr lang="en-GB" sz="1800">
            <a:latin typeface="Arial" panose="020B0604020202020204" pitchFamily="34" charset="0"/>
            <a:cs typeface="Arial" panose="020B0604020202020204" pitchFamily="34" charset="0"/>
          </a:endParaRPr>
        </a:p>
      </dgm:t>
    </dgm:pt>
    <dgm:pt modelId="{C1829B5B-E64A-6845-B1D0-5247012E7103}" type="sibTrans" cxnId="{FDE79F26-6884-244B-91E5-8C9C8629756B}">
      <dgm:prSet/>
      <dgm:spPr/>
      <dgm:t>
        <a:bodyPr/>
        <a:lstStyle/>
        <a:p>
          <a:endParaRPr lang="en-GB" sz="1800">
            <a:latin typeface="Arial" panose="020B0604020202020204" pitchFamily="34" charset="0"/>
            <a:cs typeface="Arial" panose="020B0604020202020204" pitchFamily="34" charset="0"/>
          </a:endParaRPr>
        </a:p>
      </dgm:t>
    </dgm:pt>
    <dgm:pt modelId="{335AA760-FAA4-204A-861F-25EC1FC161F0}">
      <dgm:prSet phldrT="[Text]" custT="1"/>
      <dgm:spPr/>
      <dgm:t>
        <a:bodyPr/>
        <a:lstStyle/>
        <a:p>
          <a:r>
            <a:rPr lang="en-GB" sz="1800" dirty="0">
              <a:latin typeface="Arial" panose="020B0604020202020204" pitchFamily="34" charset="0"/>
              <a:cs typeface="Arial" panose="020B0604020202020204" pitchFamily="34" charset="0"/>
            </a:rPr>
            <a:t>Comparing performance of Virtual adversarial and Mean teacher approach</a:t>
          </a:r>
        </a:p>
      </dgm:t>
    </dgm:pt>
    <dgm:pt modelId="{8A94F510-5217-E446-AD09-ABA950766EEE}" type="parTrans" cxnId="{8EBFC28D-72DC-4B41-86BF-773D65BA43A1}">
      <dgm:prSet/>
      <dgm:spPr/>
      <dgm:t>
        <a:bodyPr/>
        <a:lstStyle/>
        <a:p>
          <a:endParaRPr lang="en-GB" sz="1800">
            <a:latin typeface="Arial" panose="020B0604020202020204" pitchFamily="34" charset="0"/>
            <a:cs typeface="Arial" panose="020B0604020202020204" pitchFamily="34" charset="0"/>
          </a:endParaRPr>
        </a:p>
      </dgm:t>
    </dgm:pt>
    <dgm:pt modelId="{A5197DAF-F15C-1941-B617-50081511C7F6}" type="sibTrans" cxnId="{8EBFC28D-72DC-4B41-86BF-773D65BA43A1}">
      <dgm:prSet/>
      <dgm:spPr/>
      <dgm:t>
        <a:bodyPr/>
        <a:lstStyle/>
        <a:p>
          <a:endParaRPr lang="en-GB" sz="1800">
            <a:latin typeface="Arial" panose="020B0604020202020204" pitchFamily="34" charset="0"/>
            <a:cs typeface="Arial" panose="020B0604020202020204" pitchFamily="34" charset="0"/>
          </a:endParaRPr>
        </a:p>
      </dgm:t>
    </dgm:pt>
    <dgm:pt modelId="{C515D484-503E-1544-BF64-2CC14A4ACDB5}">
      <dgm:prSet phldrT="[Text]" custT="1"/>
      <dgm:spPr/>
      <dgm:t>
        <a:bodyPr/>
        <a:lstStyle/>
        <a:p>
          <a:r>
            <a:rPr lang="en-GB" sz="1800" dirty="0">
              <a:latin typeface="Arial" panose="020B0604020202020204" pitchFamily="34" charset="0"/>
              <a:cs typeface="Arial" panose="020B0604020202020204" pitchFamily="34" charset="0"/>
            </a:rPr>
            <a:t>Interpretability</a:t>
          </a:r>
        </a:p>
      </dgm:t>
    </dgm:pt>
    <dgm:pt modelId="{45B5E368-9DF8-AB4E-A229-09BBB8E9545D}" type="parTrans" cxnId="{C1BBC13F-81DB-5A45-BC2D-715ED555715E}">
      <dgm:prSet/>
      <dgm:spPr/>
      <dgm:t>
        <a:bodyPr/>
        <a:lstStyle/>
        <a:p>
          <a:endParaRPr lang="en-GB" sz="1800">
            <a:latin typeface="Arial" panose="020B0604020202020204" pitchFamily="34" charset="0"/>
            <a:cs typeface="Arial" panose="020B0604020202020204" pitchFamily="34" charset="0"/>
          </a:endParaRPr>
        </a:p>
      </dgm:t>
    </dgm:pt>
    <dgm:pt modelId="{BF392B1D-26CB-7144-868E-EFB14742320B}" type="sibTrans" cxnId="{C1BBC13F-81DB-5A45-BC2D-715ED555715E}">
      <dgm:prSet/>
      <dgm:spPr/>
      <dgm:t>
        <a:bodyPr/>
        <a:lstStyle/>
        <a:p>
          <a:endParaRPr lang="en-GB" sz="1800">
            <a:latin typeface="Arial" panose="020B0604020202020204" pitchFamily="34" charset="0"/>
            <a:cs typeface="Arial" panose="020B0604020202020204" pitchFamily="34" charset="0"/>
          </a:endParaRPr>
        </a:p>
      </dgm:t>
    </dgm:pt>
    <dgm:pt modelId="{C9C6D60F-FC2D-C349-AA24-2D4390803A47}">
      <dgm:prSet phldrT="[Text]" custT="1"/>
      <dgm:spPr/>
      <dgm:t>
        <a:bodyPr/>
        <a:lstStyle/>
        <a:p>
          <a:r>
            <a:rPr lang="en-GB" sz="1800" dirty="0">
              <a:latin typeface="Arial" panose="020B0604020202020204" pitchFamily="34" charset="0"/>
              <a:cs typeface="Arial" panose="020B0604020202020204" pitchFamily="34" charset="0"/>
            </a:rPr>
            <a:t>Building Verification framework</a:t>
          </a:r>
        </a:p>
      </dgm:t>
    </dgm:pt>
    <dgm:pt modelId="{30DF10A1-497F-C047-9542-70C90D064319}" type="parTrans" cxnId="{1FA39CB2-AD2C-854F-AD0A-0F9172A0598F}">
      <dgm:prSet/>
      <dgm:spPr/>
      <dgm:t>
        <a:bodyPr/>
        <a:lstStyle/>
        <a:p>
          <a:endParaRPr lang="en-GB"/>
        </a:p>
      </dgm:t>
    </dgm:pt>
    <dgm:pt modelId="{1CC1C795-95EA-284F-9559-836B5C21F0D4}" type="sibTrans" cxnId="{1FA39CB2-AD2C-854F-AD0A-0F9172A0598F}">
      <dgm:prSet/>
      <dgm:spPr/>
      <dgm:t>
        <a:bodyPr/>
        <a:lstStyle/>
        <a:p>
          <a:endParaRPr lang="en-GB"/>
        </a:p>
      </dgm:t>
    </dgm:pt>
    <dgm:pt modelId="{4B8DDAEB-A2B6-B245-9028-C9FCAD9CF98D}" type="pres">
      <dgm:prSet presAssocID="{52F53FED-90A1-B848-819F-2A824DD72A7E}" presName="diagram" presStyleCnt="0">
        <dgm:presLayoutVars>
          <dgm:dir/>
          <dgm:resizeHandles val="exact"/>
        </dgm:presLayoutVars>
      </dgm:prSet>
      <dgm:spPr/>
    </dgm:pt>
    <dgm:pt modelId="{A5765401-7C2D-C544-AFBC-B652D9C3ACFB}" type="pres">
      <dgm:prSet presAssocID="{ED33608B-4715-1C4C-9B2F-D6D938BE8D49}" presName="node" presStyleLbl="node1" presStyleIdx="0" presStyleCnt="6">
        <dgm:presLayoutVars>
          <dgm:bulletEnabled val="1"/>
        </dgm:presLayoutVars>
      </dgm:prSet>
      <dgm:spPr/>
    </dgm:pt>
    <dgm:pt modelId="{BB1E7EF7-F08F-D64F-BE45-CA8BD77790EC}" type="pres">
      <dgm:prSet presAssocID="{491D0B65-1BCA-D942-B2F8-59431C176B0C}" presName="sibTrans" presStyleCnt="0"/>
      <dgm:spPr/>
    </dgm:pt>
    <dgm:pt modelId="{E5AD0983-A5CB-2249-BD0A-4A38243AA958}" type="pres">
      <dgm:prSet presAssocID="{5DA13B00-9023-E646-9B90-E5881068EEC0}" presName="node" presStyleLbl="node1" presStyleIdx="1" presStyleCnt="6">
        <dgm:presLayoutVars>
          <dgm:bulletEnabled val="1"/>
        </dgm:presLayoutVars>
      </dgm:prSet>
      <dgm:spPr/>
    </dgm:pt>
    <dgm:pt modelId="{97D7FC9D-5DDD-484B-9296-7E52771B7A6A}" type="pres">
      <dgm:prSet presAssocID="{D8FFE6CC-F96D-1C46-AA6D-42641BE42DFE}" presName="sibTrans" presStyleCnt="0"/>
      <dgm:spPr/>
    </dgm:pt>
    <dgm:pt modelId="{1048D1D5-188D-B842-9504-04D12DFBC0D5}" type="pres">
      <dgm:prSet presAssocID="{F3F33FF9-E772-0C48-8DFE-5C4F42FADC8C}" presName="node" presStyleLbl="node1" presStyleIdx="2" presStyleCnt="6">
        <dgm:presLayoutVars>
          <dgm:bulletEnabled val="1"/>
        </dgm:presLayoutVars>
      </dgm:prSet>
      <dgm:spPr/>
    </dgm:pt>
    <dgm:pt modelId="{3477656D-7F74-B34C-8F0D-CD67D62A5DC1}" type="pres">
      <dgm:prSet presAssocID="{C1829B5B-E64A-6845-B1D0-5247012E7103}" presName="sibTrans" presStyleCnt="0"/>
      <dgm:spPr/>
    </dgm:pt>
    <dgm:pt modelId="{B051658A-5B81-2242-8A6C-A6A126E6877F}" type="pres">
      <dgm:prSet presAssocID="{335AA760-FAA4-204A-861F-25EC1FC161F0}" presName="node" presStyleLbl="node1" presStyleIdx="3" presStyleCnt="6">
        <dgm:presLayoutVars>
          <dgm:bulletEnabled val="1"/>
        </dgm:presLayoutVars>
      </dgm:prSet>
      <dgm:spPr/>
    </dgm:pt>
    <dgm:pt modelId="{AAE483AA-A261-5046-B272-2906D246DC5E}" type="pres">
      <dgm:prSet presAssocID="{A5197DAF-F15C-1941-B617-50081511C7F6}" presName="sibTrans" presStyleCnt="0"/>
      <dgm:spPr/>
    </dgm:pt>
    <dgm:pt modelId="{CE4C1821-5E72-4242-A333-933D79D74DF7}" type="pres">
      <dgm:prSet presAssocID="{C9C6D60F-FC2D-C349-AA24-2D4390803A47}" presName="node" presStyleLbl="node1" presStyleIdx="4" presStyleCnt="6">
        <dgm:presLayoutVars>
          <dgm:bulletEnabled val="1"/>
        </dgm:presLayoutVars>
      </dgm:prSet>
      <dgm:spPr/>
    </dgm:pt>
    <dgm:pt modelId="{0CC2BB18-136C-0841-847B-5FA72DCA19B6}" type="pres">
      <dgm:prSet presAssocID="{1CC1C795-95EA-284F-9559-836B5C21F0D4}" presName="sibTrans" presStyleCnt="0"/>
      <dgm:spPr/>
    </dgm:pt>
    <dgm:pt modelId="{A5A838DC-AD97-4144-8AAD-3893B6AD8555}" type="pres">
      <dgm:prSet presAssocID="{C515D484-503E-1544-BF64-2CC14A4ACDB5}" presName="node" presStyleLbl="node1" presStyleIdx="5" presStyleCnt="6">
        <dgm:presLayoutVars>
          <dgm:bulletEnabled val="1"/>
        </dgm:presLayoutVars>
      </dgm:prSet>
      <dgm:spPr/>
    </dgm:pt>
  </dgm:ptLst>
  <dgm:cxnLst>
    <dgm:cxn modelId="{59F12226-6BCC-4C43-9B6A-26B550DCBE6A}" type="presOf" srcId="{ED33608B-4715-1C4C-9B2F-D6D938BE8D49}" destId="{A5765401-7C2D-C544-AFBC-B652D9C3ACFB}" srcOrd="0" destOrd="0" presId="urn:microsoft.com/office/officeart/2005/8/layout/default"/>
    <dgm:cxn modelId="{FDE79F26-6884-244B-91E5-8C9C8629756B}" srcId="{52F53FED-90A1-B848-819F-2A824DD72A7E}" destId="{F3F33FF9-E772-0C48-8DFE-5C4F42FADC8C}" srcOrd="2" destOrd="0" parTransId="{A197C220-AD67-B648-A9A7-59D3A42D6672}" sibTransId="{C1829B5B-E64A-6845-B1D0-5247012E7103}"/>
    <dgm:cxn modelId="{39BCD33A-F699-6342-A88D-0CC9B4022B1F}" type="presOf" srcId="{C9C6D60F-FC2D-C349-AA24-2D4390803A47}" destId="{CE4C1821-5E72-4242-A333-933D79D74DF7}" srcOrd="0" destOrd="0" presId="urn:microsoft.com/office/officeart/2005/8/layout/default"/>
    <dgm:cxn modelId="{C1BBC13F-81DB-5A45-BC2D-715ED555715E}" srcId="{52F53FED-90A1-B848-819F-2A824DD72A7E}" destId="{C515D484-503E-1544-BF64-2CC14A4ACDB5}" srcOrd="5" destOrd="0" parTransId="{45B5E368-9DF8-AB4E-A229-09BBB8E9545D}" sibTransId="{BF392B1D-26CB-7144-868E-EFB14742320B}"/>
    <dgm:cxn modelId="{2BCF3250-44AE-4D4C-95D8-C6737E70423A}" srcId="{52F53FED-90A1-B848-819F-2A824DD72A7E}" destId="{5DA13B00-9023-E646-9B90-E5881068EEC0}" srcOrd="1" destOrd="0" parTransId="{3CD1828F-7180-0944-B72A-676B645EB8EC}" sibTransId="{D8FFE6CC-F96D-1C46-AA6D-42641BE42DFE}"/>
    <dgm:cxn modelId="{EABAF781-A279-4444-B2BA-133C83FA6519}" srcId="{52F53FED-90A1-B848-819F-2A824DD72A7E}" destId="{ED33608B-4715-1C4C-9B2F-D6D938BE8D49}" srcOrd="0" destOrd="0" parTransId="{9FF6A8E9-DF99-614E-B7CF-0A986261C327}" sibTransId="{491D0B65-1BCA-D942-B2F8-59431C176B0C}"/>
    <dgm:cxn modelId="{8EBFC28D-72DC-4B41-86BF-773D65BA43A1}" srcId="{52F53FED-90A1-B848-819F-2A824DD72A7E}" destId="{335AA760-FAA4-204A-861F-25EC1FC161F0}" srcOrd="3" destOrd="0" parTransId="{8A94F510-5217-E446-AD09-ABA950766EEE}" sibTransId="{A5197DAF-F15C-1941-B617-50081511C7F6}"/>
    <dgm:cxn modelId="{372E3493-3146-F147-9BCE-0E26D5000493}" type="presOf" srcId="{335AA760-FAA4-204A-861F-25EC1FC161F0}" destId="{B051658A-5B81-2242-8A6C-A6A126E6877F}" srcOrd="0" destOrd="0" presId="urn:microsoft.com/office/officeart/2005/8/layout/default"/>
    <dgm:cxn modelId="{44C8F59A-8325-D145-9E93-28089420A038}" type="presOf" srcId="{C515D484-503E-1544-BF64-2CC14A4ACDB5}" destId="{A5A838DC-AD97-4144-8AAD-3893B6AD8555}" srcOrd="0" destOrd="0" presId="urn:microsoft.com/office/officeart/2005/8/layout/default"/>
    <dgm:cxn modelId="{9DE1F2A9-5E9E-1146-BF06-6CBAB64E2FDF}" type="presOf" srcId="{52F53FED-90A1-B848-819F-2A824DD72A7E}" destId="{4B8DDAEB-A2B6-B245-9028-C9FCAD9CF98D}" srcOrd="0" destOrd="0" presId="urn:microsoft.com/office/officeart/2005/8/layout/default"/>
    <dgm:cxn modelId="{1FA39CB2-AD2C-854F-AD0A-0F9172A0598F}" srcId="{52F53FED-90A1-B848-819F-2A824DD72A7E}" destId="{C9C6D60F-FC2D-C349-AA24-2D4390803A47}" srcOrd="4" destOrd="0" parTransId="{30DF10A1-497F-C047-9542-70C90D064319}" sibTransId="{1CC1C795-95EA-284F-9559-836B5C21F0D4}"/>
    <dgm:cxn modelId="{58A4E9B7-599D-0140-A6F5-C6A544A92E0F}" type="presOf" srcId="{5DA13B00-9023-E646-9B90-E5881068EEC0}" destId="{E5AD0983-A5CB-2249-BD0A-4A38243AA958}" srcOrd="0" destOrd="0" presId="urn:microsoft.com/office/officeart/2005/8/layout/default"/>
    <dgm:cxn modelId="{969F1AD3-4477-0D40-8E4B-78F67EBA156C}" type="presOf" srcId="{F3F33FF9-E772-0C48-8DFE-5C4F42FADC8C}" destId="{1048D1D5-188D-B842-9504-04D12DFBC0D5}" srcOrd="0" destOrd="0" presId="urn:microsoft.com/office/officeart/2005/8/layout/default"/>
    <dgm:cxn modelId="{77D460B8-2EE0-1949-8615-0CAC82397EB4}" type="presParOf" srcId="{4B8DDAEB-A2B6-B245-9028-C9FCAD9CF98D}" destId="{A5765401-7C2D-C544-AFBC-B652D9C3ACFB}" srcOrd="0" destOrd="0" presId="urn:microsoft.com/office/officeart/2005/8/layout/default"/>
    <dgm:cxn modelId="{6F0DD83F-99BD-1F42-AE28-C8612F0A67A6}" type="presParOf" srcId="{4B8DDAEB-A2B6-B245-9028-C9FCAD9CF98D}" destId="{BB1E7EF7-F08F-D64F-BE45-CA8BD77790EC}" srcOrd="1" destOrd="0" presId="urn:microsoft.com/office/officeart/2005/8/layout/default"/>
    <dgm:cxn modelId="{4C34CF5B-B6F3-AF4D-B43E-4819BD0D9971}" type="presParOf" srcId="{4B8DDAEB-A2B6-B245-9028-C9FCAD9CF98D}" destId="{E5AD0983-A5CB-2249-BD0A-4A38243AA958}" srcOrd="2" destOrd="0" presId="urn:microsoft.com/office/officeart/2005/8/layout/default"/>
    <dgm:cxn modelId="{3B434B4E-00AE-6548-97BB-C195F749C91E}" type="presParOf" srcId="{4B8DDAEB-A2B6-B245-9028-C9FCAD9CF98D}" destId="{97D7FC9D-5DDD-484B-9296-7E52771B7A6A}" srcOrd="3" destOrd="0" presId="urn:microsoft.com/office/officeart/2005/8/layout/default"/>
    <dgm:cxn modelId="{68C8CD60-3378-1442-976D-ECB851389950}" type="presParOf" srcId="{4B8DDAEB-A2B6-B245-9028-C9FCAD9CF98D}" destId="{1048D1D5-188D-B842-9504-04D12DFBC0D5}" srcOrd="4" destOrd="0" presId="urn:microsoft.com/office/officeart/2005/8/layout/default"/>
    <dgm:cxn modelId="{0D208484-6545-0F44-BEB9-4ACA25F48DC7}" type="presParOf" srcId="{4B8DDAEB-A2B6-B245-9028-C9FCAD9CF98D}" destId="{3477656D-7F74-B34C-8F0D-CD67D62A5DC1}" srcOrd="5" destOrd="0" presId="urn:microsoft.com/office/officeart/2005/8/layout/default"/>
    <dgm:cxn modelId="{6121F803-C60D-3F47-AC41-88D3055217C6}" type="presParOf" srcId="{4B8DDAEB-A2B6-B245-9028-C9FCAD9CF98D}" destId="{B051658A-5B81-2242-8A6C-A6A126E6877F}" srcOrd="6" destOrd="0" presId="urn:microsoft.com/office/officeart/2005/8/layout/default"/>
    <dgm:cxn modelId="{0AB1E7A1-22CE-034E-8198-B7F6C2DB00E1}" type="presParOf" srcId="{4B8DDAEB-A2B6-B245-9028-C9FCAD9CF98D}" destId="{AAE483AA-A261-5046-B272-2906D246DC5E}" srcOrd="7" destOrd="0" presId="urn:microsoft.com/office/officeart/2005/8/layout/default"/>
    <dgm:cxn modelId="{A3D9B953-AA29-3046-B8EA-C0A7D278BD0B}" type="presParOf" srcId="{4B8DDAEB-A2B6-B245-9028-C9FCAD9CF98D}" destId="{CE4C1821-5E72-4242-A333-933D79D74DF7}" srcOrd="8" destOrd="0" presId="urn:microsoft.com/office/officeart/2005/8/layout/default"/>
    <dgm:cxn modelId="{F3AA4096-774F-1C48-BA85-31FB00293182}" type="presParOf" srcId="{4B8DDAEB-A2B6-B245-9028-C9FCAD9CF98D}" destId="{0CC2BB18-136C-0841-847B-5FA72DCA19B6}" srcOrd="9" destOrd="0" presId="urn:microsoft.com/office/officeart/2005/8/layout/default"/>
    <dgm:cxn modelId="{0B74AB2E-81A9-7443-90CF-E5C23090FC7C}" type="presParOf" srcId="{4B8DDAEB-A2B6-B245-9028-C9FCAD9CF98D}" destId="{A5A838DC-AD97-4144-8AAD-3893B6AD8555}"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99FBA1-3E7D-7642-8E84-3FA970D1F4CD}">
      <dsp:nvSpPr>
        <dsp:cNvPr id="0" name=""/>
        <dsp:cNvSpPr/>
      </dsp:nvSpPr>
      <dsp:spPr>
        <a:xfrm>
          <a:off x="707288" y="2165725"/>
          <a:ext cx="458759" cy="1311239"/>
        </a:xfrm>
        <a:custGeom>
          <a:avLst/>
          <a:gdLst/>
          <a:ahLst/>
          <a:cxnLst/>
          <a:rect l="0" t="0" r="0" b="0"/>
          <a:pathLst>
            <a:path>
              <a:moveTo>
                <a:pt x="0" y="0"/>
              </a:moveTo>
              <a:lnTo>
                <a:pt x="229379" y="0"/>
              </a:lnTo>
              <a:lnTo>
                <a:pt x="229379" y="1311239"/>
              </a:lnTo>
              <a:lnTo>
                <a:pt x="458759" y="1311239"/>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solidFill>
              <a:schemeClr val="tx1"/>
            </a:solidFill>
            <a:latin typeface="Arial" panose="020B0604020202020204" pitchFamily="34" charset="0"/>
            <a:cs typeface="Arial" panose="020B0604020202020204" pitchFamily="34" charset="0"/>
          </a:endParaRPr>
        </a:p>
      </dsp:txBody>
      <dsp:txXfrm>
        <a:off x="901938" y="2786616"/>
        <a:ext cx="69458" cy="69458"/>
      </dsp:txXfrm>
    </dsp:sp>
    <dsp:sp modelId="{02AA8B78-5BF8-EB46-94E7-7B0DA616F71A}">
      <dsp:nvSpPr>
        <dsp:cNvPr id="0" name=""/>
        <dsp:cNvSpPr/>
      </dsp:nvSpPr>
      <dsp:spPr>
        <a:xfrm>
          <a:off x="8267730" y="2414912"/>
          <a:ext cx="458759" cy="91440"/>
        </a:xfrm>
        <a:custGeom>
          <a:avLst/>
          <a:gdLst/>
          <a:ahLst/>
          <a:cxnLst/>
          <a:rect l="0" t="0" r="0" b="0"/>
          <a:pathLst>
            <a:path>
              <a:moveTo>
                <a:pt x="0" y="45720"/>
              </a:moveTo>
              <a:lnTo>
                <a:pt x="458759" y="45720"/>
              </a:lnTo>
            </a:path>
          </a:pathLst>
        </a:custGeom>
        <a:noFill/>
        <a:ln w="127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solidFill>
              <a:schemeClr val="tx1"/>
            </a:solidFill>
            <a:latin typeface="Arial" panose="020B0604020202020204" pitchFamily="34" charset="0"/>
            <a:cs typeface="Arial" panose="020B0604020202020204" pitchFamily="34" charset="0"/>
          </a:endParaRPr>
        </a:p>
      </dsp:txBody>
      <dsp:txXfrm>
        <a:off x="8485640" y="2449163"/>
        <a:ext cx="22937" cy="22937"/>
      </dsp:txXfrm>
    </dsp:sp>
    <dsp:sp modelId="{6499912A-E3D2-1643-B874-9EDEC620331B}">
      <dsp:nvSpPr>
        <dsp:cNvPr id="0" name=""/>
        <dsp:cNvSpPr/>
      </dsp:nvSpPr>
      <dsp:spPr>
        <a:xfrm>
          <a:off x="5515175" y="2414912"/>
          <a:ext cx="458759" cy="91440"/>
        </a:xfrm>
        <a:custGeom>
          <a:avLst/>
          <a:gdLst/>
          <a:ahLst/>
          <a:cxnLst/>
          <a:rect l="0" t="0" r="0" b="0"/>
          <a:pathLst>
            <a:path>
              <a:moveTo>
                <a:pt x="0" y="45720"/>
              </a:moveTo>
              <a:lnTo>
                <a:pt x="458759" y="45720"/>
              </a:lnTo>
            </a:path>
          </a:pathLst>
        </a:custGeom>
        <a:noFill/>
        <a:ln w="127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solidFill>
              <a:schemeClr val="tx1"/>
            </a:solidFill>
            <a:latin typeface="Arial" panose="020B0604020202020204" pitchFamily="34" charset="0"/>
            <a:cs typeface="Arial" panose="020B0604020202020204" pitchFamily="34" charset="0"/>
          </a:endParaRPr>
        </a:p>
      </dsp:txBody>
      <dsp:txXfrm>
        <a:off x="5733086" y="2449163"/>
        <a:ext cx="22937" cy="22937"/>
      </dsp:txXfrm>
    </dsp:sp>
    <dsp:sp modelId="{5CC30FF6-5BF3-6A4D-8F5F-96A0613DA69D}">
      <dsp:nvSpPr>
        <dsp:cNvPr id="0" name=""/>
        <dsp:cNvSpPr/>
      </dsp:nvSpPr>
      <dsp:spPr>
        <a:xfrm>
          <a:off x="707288" y="2165725"/>
          <a:ext cx="458759" cy="294906"/>
        </a:xfrm>
        <a:custGeom>
          <a:avLst/>
          <a:gdLst/>
          <a:ahLst/>
          <a:cxnLst/>
          <a:rect l="0" t="0" r="0" b="0"/>
          <a:pathLst>
            <a:path>
              <a:moveTo>
                <a:pt x="0" y="0"/>
              </a:moveTo>
              <a:lnTo>
                <a:pt x="229379" y="0"/>
              </a:lnTo>
              <a:lnTo>
                <a:pt x="229379" y="294906"/>
              </a:lnTo>
              <a:lnTo>
                <a:pt x="458759" y="294906"/>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solidFill>
              <a:schemeClr val="tx1"/>
            </a:solidFill>
            <a:latin typeface="Arial" panose="020B0604020202020204" pitchFamily="34" charset="0"/>
            <a:cs typeface="Arial" panose="020B0604020202020204" pitchFamily="34" charset="0"/>
          </a:endParaRPr>
        </a:p>
      </dsp:txBody>
      <dsp:txXfrm>
        <a:off x="923033" y="2299544"/>
        <a:ext cx="27268" cy="27268"/>
      </dsp:txXfrm>
    </dsp:sp>
    <dsp:sp modelId="{51D2A9B5-3535-A941-A9E3-F685701D8217}">
      <dsp:nvSpPr>
        <dsp:cNvPr id="0" name=""/>
        <dsp:cNvSpPr/>
      </dsp:nvSpPr>
      <dsp:spPr>
        <a:xfrm>
          <a:off x="5623855" y="1540752"/>
          <a:ext cx="458759" cy="91440"/>
        </a:xfrm>
        <a:custGeom>
          <a:avLst/>
          <a:gdLst/>
          <a:ahLst/>
          <a:cxnLst/>
          <a:rect l="0" t="0" r="0" b="0"/>
          <a:pathLst>
            <a:path>
              <a:moveTo>
                <a:pt x="0" y="45720"/>
              </a:moveTo>
              <a:lnTo>
                <a:pt x="458759" y="45720"/>
              </a:lnTo>
            </a:path>
          </a:pathLst>
        </a:custGeom>
        <a:noFill/>
        <a:ln w="127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solidFill>
              <a:schemeClr val="tx1"/>
            </a:solidFill>
            <a:latin typeface="Arial" panose="020B0604020202020204" pitchFamily="34" charset="0"/>
            <a:cs typeface="Arial" panose="020B0604020202020204" pitchFamily="34" charset="0"/>
          </a:endParaRPr>
        </a:p>
      </dsp:txBody>
      <dsp:txXfrm>
        <a:off x="5841766" y="1575003"/>
        <a:ext cx="22937" cy="22937"/>
      </dsp:txXfrm>
    </dsp:sp>
    <dsp:sp modelId="{03498968-07B1-8E4E-88E9-3BAC661DFD6D}">
      <dsp:nvSpPr>
        <dsp:cNvPr id="0" name=""/>
        <dsp:cNvSpPr/>
      </dsp:nvSpPr>
      <dsp:spPr>
        <a:xfrm>
          <a:off x="707288" y="1586472"/>
          <a:ext cx="458759" cy="579253"/>
        </a:xfrm>
        <a:custGeom>
          <a:avLst/>
          <a:gdLst/>
          <a:ahLst/>
          <a:cxnLst/>
          <a:rect l="0" t="0" r="0" b="0"/>
          <a:pathLst>
            <a:path>
              <a:moveTo>
                <a:pt x="0" y="579253"/>
              </a:moveTo>
              <a:lnTo>
                <a:pt x="229379" y="579253"/>
              </a:lnTo>
              <a:lnTo>
                <a:pt x="229379" y="0"/>
              </a:lnTo>
              <a:lnTo>
                <a:pt x="458759" y="0"/>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solidFill>
              <a:schemeClr val="tx1"/>
            </a:solidFill>
            <a:latin typeface="Arial" panose="020B0604020202020204" pitchFamily="34" charset="0"/>
            <a:cs typeface="Arial" panose="020B0604020202020204" pitchFamily="34" charset="0"/>
          </a:endParaRPr>
        </a:p>
      </dsp:txBody>
      <dsp:txXfrm>
        <a:off x="918194" y="1857625"/>
        <a:ext cx="36945" cy="36945"/>
      </dsp:txXfrm>
    </dsp:sp>
    <dsp:sp modelId="{F72603D1-E71A-A445-A2BB-EDCA1EFC5E51}">
      <dsp:nvSpPr>
        <dsp:cNvPr id="0" name=""/>
        <dsp:cNvSpPr/>
      </dsp:nvSpPr>
      <dsp:spPr>
        <a:xfrm>
          <a:off x="5328460" y="666592"/>
          <a:ext cx="755622" cy="91440"/>
        </a:xfrm>
        <a:custGeom>
          <a:avLst/>
          <a:gdLst/>
          <a:ahLst/>
          <a:cxnLst/>
          <a:rect l="0" t="0" r="0" b="0"/>
          <a:pathLst>
            <a:path>
              <a:moveTo>
                <a:pt x="0" y="45720"/>
              </a:moveTo>
              <a:lnTo>
                <a:pt x="377811" y="45720"/>
              </a:lnTo>
              <a:lnTo>
                <a:pt x="377811" y="47244"/>
              </a:lnTo>
              <a:lnTo>
                <a:pt x="755622" y="47244"/>
              </a:lnTo>
            </a:path>
          </a:pathLst>
        </a:custGeom>
        <a:noFill/>
        <a:ln w="127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solidFill>
              <a:schemeClr val="tx1"/>
            </a:solidFill>
            <a:latin typeface="Arial" panose="020B0604020202020204" pitchFamily="34" charset="0"/>
            <a:cs typeface="Arial" panose="020B0604020202020204" pitchFamily="34" charset="0"/>
          </a:endParaRPr>
        </a:p>
      </dsp:txBody>
      <dsp:txXfrm>
        <a:off x="5687381" y="693421"/>
        <a:ext cx="37781" cy="37781"/>
      </dsp:txXfrm>
    </dsp:sp>
    <dsp:sp modelId="{07EB6311-4994-4A44-862A-A1C600CF6E86}">
      <dsp:nvSpPr>
        <dsp:cNvPr id="0" name=""/>
        <dsp:cNvSpPr/>
      </dsp:nvSpPr>
      <dsp:spPr>
        <a:xfrm>
          <a:off x="707288" y="712312"/>
          <a:ext cx="458759" cy="1453413"/>
        </a:xfrm>
        <a:custGeom>
          <a:avLst/>
          <a:gdLst/>
          <a:ahLst/>
          <a:cxnLst/>
          <a:rect l="0" t="0" r="0" b="0"/>
          <a:pathLst>
            <a:path>
              <a:moveTo>
                <a:pt x="0" y="1453413"/>
              </a:moveTo>
              <a:lnTo>
                <a:pt x="229379" y="1453413"/>
              </a:lnTo>
              <a:lnTo>
                <a:pt x="229379" y="0"/>
              </a:lnTo>
              <a:lnTo>
                <a:pt x="458759" y="0"/>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b="0" kern="1200">
            <a:solidFill>
              <a:schemeClr val="tx1"/>
            </a:solidFill>
            <a:latin typeface="Arial" panose="020B0604020202020204" pitchFamily="34" charset="0"/>
            <a:cs typeface="Arial" panose="020B0604020202020204" pitchFamily="34" charset="0"/>
          </a:endParaRPr>
        </a:p>
      </dsp:txBody>
      <dsp:txXfrm>
        <a:off x="898565" y="1400916"/>
        <a:ext cx="76204" cy="76204"/>
      </dsp:txXfrm>
    </dsp:sp>
    <dsp:sp modelId="{470A73CD-83E8-3F4C-88AA-3AAD51D3CA55}">
      <dsp:nvSpPr>
        <dsp:cNvPr id="0" name=""/>
        <dsp:cNvSpPr/>
      </dsp:nvSpPr>
      <dsp:spPr>
        <a:xfrm rot="16200000">
          <a:off x="-1482712" y="1816061"/>
          <a:ext cx="3680673" cy="69932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a:solidFill>
                <a:schemeClr val="tx1"/>
              </a:solidFill>
              <a:latin typeface="Arial" panose="020B0604020202020204" pitchFamily="34" charset="0"/>
              <a:cs typeface="Arial" panose="020B0604020202020204" pitchFamily="34" charset="0"/>
            </a:rPr>
            <a:t>Master thesis topic</a:t>
          </a:r>
          <a:endParaRPr lang="en-GB" sz="1600" b="0" kern="1200" dirty="0">
            <a:solidFill>
              <a:schemeClr val="tx1"/>
            </a:solidFill>
            <a:latin typeface="Arial" panose="020B0604020202020204" pitchFamily="34" charset="0"/>
            <a:cs typeface="Arial" panose="020B0604020202020204" pitchFamily="34" charset="0"/>
          </a:endParaRPr>
        </a:p>
      </dsp:txBody>
      <dsp:txXfrm>
        <a:off x="-1482712" y="1816061"/>
        <a:ext cx="3680673" cy="699327"/>
      </dsp:txXfrm>
    </dsp:sp>
    <dsp:sp modelId="{A94DBF80-AD4D-CD4A-8B93-AD2B7673F118}">
      <dsp:nvSpPr>
        <dsp:cNvPr id="0" name=""/>
        <dsp:cNvSpPr/>
      </dsp:nvSpPr>
      <dsp:spPr>
        <a:xfrm>
          <a:off x="1166047" y="362648"/>
          <a:ext cx="4162413" cy="69932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a:solidFill>
                <a:schemeClr val="tx1"/>
              </a:solidFill>
              <a:latin typeface="Arial" panose="020B0604020202020204" pitchFamily="34" charset="0"/>
              <a:cs typeface="Arial" panose="020B0604020202020204" pitchFamily="34" charset="0"/>
            </a:rPr>
            <a:t>Language models are prone to adversarial attacks [3]</a:t>
          </a:r>
          <a:endParaRPr lang="en-GB" sz="1600" b="0" kern="1200" dirty="0">
            <a:solidFill>
              <a:schemeClr val="tx1"/>
            </a:solidFill>
            <a:latin typeface="Arial" panose="020B0604020202020204" pitchFamily="34" charset="0"/>
            <a:cs typeface="Arial" panose="020B0604020202020204" pitchFamily="34" charset="0"/>
          </a:endParaRPr>
        </a:p>
      </dsp:txBody>
      <dsp:txXfrm>
        <a:off x="1166047" y="362648"/>
        <a:ext cx="4162413" cy="699327"/>
      </dsp:txXfrm>
    </dsp:sp>
    <dsp:sp modelId="{33FF3643-60DF-084B-92AF-2D9CAA631197}">
      <dsp:nvSpPr>
        <dsp:cNvPr id="0" name=""/>
        <dsp:cNvSpPr/>
      </dsp:nvSpPr>
      <dsp:spPr>
        <a:xfrm>
          <a:off x="6084082" y="402534"/>
          <a:ext cx="3149427" cy="62260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solidFill>
                <a:schemeClr val="tx1"/>
              </a:solidFill>
              <a:latin typeface="Arial" panose="020B0604020202020204" pitchFamily="34" charset="0"/>
              <a:cs typeface="Arial" panose="020B0604020202020204" pitchFamily="34" charset="0"/>
            </a:rPr>
            <a:t> Scope of improvement in  conventional fine-tuning</a:t>
          </a:r>
        </a:p>
      </dsp:txBody>
      <dsp:txXfrm>
        <a:off x="6084082" y="402534"/>
        <a:ext cx="3149427" cy="622604"/>
      </dsp:txXfrm>
    </dsp:sp>
    <dsp:sp modelId="{1E2DF35B-8D18-5741-9C1E-F079633968F8}">
      <dsp:nvSpPr>
        <dsp:cNvPr id="0" name=""/>
        <dsp:cNvSpPr/>
      </dsp:nvSpPr>
      <dsp:spPr>
        <a:xfrm>
          <a:off x="1166047" y="1236808"/>
          <a:ext cx="4457808" cy="69932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solidFill>
                <a:schemeClr val="tx1"/>
              </a:solidFill>
              <a:latin typeface="Arial" panose="020B0604020202020204" pitchFamily="34" charset="0"/>
              <a:cs typeface="Arial" panose="020B0604020202020204" pitchFamily="34" charset="0"/>
            </a:rPr>
            <a:t>Comparatively less studied topic in NLP [2]</a:t>
          </a:r>
        </a:p>
      </dsp:txBody>
      <dsp:txXfrm>
        <a:off x="1166047" y="1236808"/>
        <a:ext cx="4457808" cy="699327"/>
      </dsp:txXfrm>
    </dsp:sp>
    <dsp:sp modelId="{44E6B30A-8A44-484C-929E-71F077DB7ED0}">
      <dsp:nvSpPr>
        <dsp:cNvPr id="0" name=""/>
        <dsp:cNvSpPr/>
      </dsp:nvSpPr>
      <dsp:spPr>
        <a:xfrm>
          <a:off x="6082614" y="1236808"/>
          <a:ext cx="3338504" cy="69932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solidFill>
                <a:schemeClr val="tx1"/>
              </a:solidFill>
              <a:latin typeface="Arial" panose="020B0604020202020204" pitchFamily="34" charset="0"/>
              <a:cs typeface="Arial" panose="020B0604020202020204" pitchFamily="34" charset="0"/>
            </a:rPr>
            <a:t>Demands focussed approach on adversarial training.</a:t>
          </a:r>
        </a:p>
      </dsp:txBody>
      <dsp:txXfrm>
        <a:off x="6082614" y="1236808"/>
        <a:ext cx="3338504" cy="699327"/>
      </dsp:txXfrm>
    </dsp:sp>
    <dsp:sp modelId="{E220459E-7BE5-5847-9874-52AD856E8214}">
      <dsp:nvSpPr>
        <dsp:cNvPr id="0" name=""/>
        <dsp:cNvSpPr/>
      </dsp:nvSpPr>
      <dsp:spPr>
        <a:xfrm>
          <a:off x="1166047" y="2110968"/>
          <a:ext cx="4349128" cy="69932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solidFill>
                <a:schemeClr val="tx1"/>
              </a:solidFill>
              <a:latin typeface="Arial" panose="020B0604020202020204" pitchFamily="34" charset="0"/>
              <a:cs typeface="Arial" panose="020B0604020202020204" pitchFamily="34" charset="0"/>
            </a:rPr>
            <a:t>Lack of labelled data demands semi-supervised approach</a:t>
          </a:r>
        </a:p>
      </dsp:txBody>
      <dsp:txXfrm>
        <a:off x="1166047" y="2110968"/>
        <a:ext cx="4349128" cy="699327"/>
      </dsp:txXfrm>
    </dsp:sp>
    <dsp:sp modelId="{C16AF42F-4AC2-674A-A4AE-8B81709F143B}">
      <dsp:nvSpPr>
        <dsp:cNvPr id="0" name=""/>
        <dsp:cNvSpPr/>
      </dsp:nvSpPr>
      <dsp:spPr>
        <a:xfrm>
          <a:off x="5973934" y="2110968"/>
          <a:ext cx="2293795" cy="69932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solidFill>
                <a:schemeClr val="tx1"/>
              </a:solidFill>
              <a:latin typeface="Arial" panose="020B0604020202020204" pitchFamily="34" charset="0"/>
              <a:cs typeface="Arial" panose="020B0604020202020204" pitchFamily="34" charset="0"/>
            </a:rPr>
            <a:t>Mean teacher approach [5]</a:t>
          </a:r>
        </a:p>
      </dsp:txBody>
      <dsp:txXfrm>
        <a:off x="5973934" y="2110968"/>
        <a:ext cx="2293795" cy="699327"/>
      </dsp:txXfrm>
    </dsp:sp>
    <dsp:sp modelId="{E77E7E29-1D1B-5346-862A-6F68F4A3EDFB}">
      <dsp:nvSpPr>
        <dsp:cNvPr id="0" name=""/>
        <dsp:cNvSpPr/>
      </dsp:nvSpPr>
      <dsp:spPr>
        <a:xfrm>
          <a:off x="8726489" y="2110968"/>
          <a:ext cx="2500168" cy="69932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solidFill>
                <a:schemeClr val="tx1"/>
              </a:solidFill>
              <a:latin typeface="Arial" panose="020B0604020202020204" pitchFamily="34" charset="0"/>
              <a:cs typeface="Arial" panose="020B0604020202020204" pitchFamily="34" charset="0"/>
            </a:rPr>
            <a:t>Introducing noise strategies</a:t>
          </a:r>
        </a:p>
      </dsp:txBody>
      <dsp:txXfrm>
        <a:off x="8726489" y="2110968"/>
        <a:ext cx="2500168" cy="699327"/>
      </dsp:txXfrm>
    </dsp:sp>
    <dsp:sp modelId="{4325AA46-42F9-6A40-BDDC-381B049E12F7}">
      <dsp:nvSpPr>
        <dsp:cNvPr id="0" name=""/>
        <dsp:cNvSpPr/>
      </dsp:nvSpPr>
      <dsp:spPr>
        <a:xfrm>
          <a:off x="1166047" y="2985128"/>
          <a:ext cx="4614772" cy="983674"/>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0" kern="1200" dirty="0">
              <a:solidFill>
                <a:schemeClr val="tx1"/>
              </a:solidFill>
              <a:latin typeface="Arial" panose="020B0604020202020204" pitchFamily="34" charset="0"/>
              <a:cs typeface="Arial" panose="020B0604020202020204" pitchFamily="34" charset="0"/>
            </a:rPr>
            <a:t>Evaluating performance of mean teacher fine tunning of Language model.</a:t>
          </a:r>
        </a:p>
      </dsp:txBody>
      <dsp:txXfrm>
        <a:off x="1166047" y="2985128"/>
        <a:ext cx="4614772" cy="983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92807-44F5-4E4E-80CB-EFA52B9C4004}">
      <dsp:nvSpPr>
        <dsp:cNvPr id="0" name=""/>
        <dsp:cNvSpPr/>
      </dsp:nvSpPr>
      <dsp:spPr>
        <a:xfrm>
          <a:off x="739436" y="2607"/>
          <a:ext cx="3462200" cy="60976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latin typeface="Arial" panose="020B0604020202020204" pitchFamily="34" charset="0"/>
              <a:cs typeface="Arial" panose="020B0604020202020204" pitchFamily="34" charset="0"/>
            </a:rPr>
            <a:t>Creating prominent adversarial </a:t>
          </a:r>
          <a:r>
            <a:rPr lang="en-GB" sz="1600" kern="1200" dirty="0" err="1">
              <a:solidFill>
                <a:schemeClr val="tx1"/>
              </a:solidFill>
              <a:latin typeface="Arial" panose="020B0604020202020204" pitchFamily="34" charset="0"/>
              <a:cs typeface="Arial" panose="020B0604020202020204" pitchFamily="34" charset="0"/>
            </a:rPr>
            <a:t>unlabeled</a:t>
          </a:r>
          <a:r>
            <a:rPr lang="en-GB" sz="1600" kern="1200" dirty="0">
              <a:solidFill>
                <a:schemeClr val="tx1"/>
              </a:solidFill>
              <a:latin typeface="Arial" panose="020B0604020202020204" pitchFamily="34" charset="0"/>
              <a:cs typeface="Arial" panose="020B0604020202020204" pitchFamily="34" charset="0"/>
            </a:rPr>
            <a:t> data.</a:t>
          </a:r>
        </a:p>
      </dsp:txBody>
      <dsp:txXfrm>
        <a:off x="757296" y="20467"/>
        <a:ext cx="3426480" cy="574049"/>
      </dsp:txXfrm>
    </dsp:sp>
    <dsp:sp modelId="{D925DE9B-D419-D142-93AF-B5643A14456C}">
      <dsp:nvSpPr>
        <dsp:cNvPr id="0" name=""/>
        <dsp:cNvSpPr/>
      </dsp:nvSpPr>
      <dsp:spPr>
        <a:xfrm rot="5400000">
          <a:off x="2356205" y="627622"/>
          <a:ext cx="228663" cy="274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solidFill>
              <a:schemeClr val="tx1"/>
            </a:solidFill>
            <a:latin typeface="Arial" panose="020B0604020202020204" pitchFamily="34" charset="0"/>
            <a:cs typeface="Arial" panose="020B0604020202020204" pitchFamily="34" charset="0"/>
          </a:endParaRPr>
        </a:p>
      </dsp:txBody>
      <dsp:txXfrm rot="-5400000">
        <a:off x="2388218" y="650489"/>
        <a:ext cx="164638" cy="160064"/>
      </dsp:txXfrm>
    </dsp:sp>
    <dsp:sp modelId="{72BC8E65-B6F8-E048-8D8A-E0CE8159B665}">
      <dsp:nvSpPr>
        <dsp:cNvPr id="0" name=""/>
        <dsp:cNvSpPr/>
      </dsp:nvSpPr>
      <dsp:spPr>
        <a:xfrm>
          <a:off x="760705" y="917262"/>
          <a:ext cx="3419662" cy="60976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latin typeface="Arial" panose="020B0604020202020204" pitchFamily="34" charset="0"/>
              <a:cs typeface="Arial" panose="020B0604020202020204" pitchFamily="34" charset="0"/>
            </a:rPr>
            <a:t>Implementing Mean Teacher approach in text domain</a:t>
          </a:r>
        </a:p>
      </dsp:txBody>
      <dsp:txXfrm>
        <a:off x="778565" y="935122"/>
        <a:ext cx="3383942" cy="574049"/>
      </dsp:txXfrm>
    </dsp:sp>
    <dsp:sp modelId="{4C893147-8021-404F-B9A4-B638D0AA7A94}">
      <dsp:nvSpPr>
        <dsp:cNvPr id="0" name=""/>
        <dsp:cNvSpPr/>
      </dsp:nvSpPr>
      <dsp:spPr>
        <a:xfrm rot="5280140">
          <a:off x="2372087" y="1542276"/>
          <a:ext cx="228802" cy="274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solidFill>
              <a:schemeClr val="tx1"/>
            </a:solidFill>
            <a:latin typeface="Arial" panose="020B0604020202020204" pitchFamily="34" charset="0"/>
            <a:cs typeface="Arial" panose="020B0604020202020204" pitchFamily="34" charset="0"/>
          </a:endParaRPr>
        </a:p>
      </dsp:txBody>
      <dsp:txXfrm rot="-5400000">
        <a:off x="2402973" y="1565093"/>
        <a:ext cx="164638" cy="160161"/>
      </dsp:txXfrm>
    </dsp:sp>
    <dsp:sp modelId="{641369A2-3B25-D24C-B8E7-E1478D06287D}">
      <dsp:nvSpPr>
        <dsp:cNvPr id="0" name=""/>
        <dsp:cNvSpPr/>
      </dsp:nvSpPr>
      <dsp:spPr>
        <a:xfrm>
          <a:off x="728814" y="1831917"/>
          <a:ext cx="3547250" cy="60976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latin typeface="Arial" panose="020B0604020202020204" pitchFamily="34" charset="0"/>
              <a:cs typeface="Arial" panose="020B0604020202020204" pitchFamily="34" charset="0"/>
            </a:rPr>
            <a:t>Introducing crafted adversarial unlabelled data into training.</a:t>
          </a:r>
        </a:p>
      </dsp:txBody>
      <dsp:txXfrm>
        <a:off x="746674" y="1849777"/>
        <a:ext cx="3511530" cy="574049"/>
      </dsp:txXfrm>
    </dsp:sp>
    <dsp:sp modelId="{4E11C233-A025-9F4E-92FD-A5689544762F}">
      <dsp:nvSpPr>
        <dsp:cNvPr id="0" name=""/>
        <dsp:cNvSpPr/>
      </dsp:nvSpPr>
      <dsp:spPr>
        <a:xfrm rot="5360032">
          <a:off x="2393417" y="2456931"/>
          <a:ext cx="228679" cy="274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solidFill>
              <a:schemeClr val="tx1"/>
            </a:solidFill>
          </a:endParaRPr>
        </a:p>
      </dsp:txBody>
      <dsp:txXfrm rot="-5400000">
        <a:off x="2425039" y="2479791"/>
        <a:ext cx="164638" cy="160075"/>
      </dsp:txXfrm>
    </dsp:sp>
    <dsp:sp modelId="{B9B0AC27-AB1A-A746-ACC5-CE2C53764898}">
      <dsp:nvSpPr>
        <dsp:cNvPr id="0" name=""/>
        <dsp:cNvSpPr/>
      </dsp:nvSpPr>
      <dsp:spPr>
        <a:xfrm>
          <a:off x="750083" y="2746572"/>
          <a:ext cx="3525982" cy="60976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latin typeface="Arial" panose="020B0604020202020204" pitchFamily="34" charset="0"/>
              <a:cs typeface="Arial" panose="020B0604020202020204" pitchFamily="34" charset="0"/>
            </a:rPr>
            <a:t>Utilizing attack recipes</a:t>
          </a:r>
        </a:p>
      </dsp:txBody>
      <dsp:txXfrm>
        <a:off x="767943" y="2764432"/>
        <a:ext cx="3490262" cy="574049"/>
      </dsp:txXfrm>
    </dsp:sp>
    <dsp:sp modelId="{1987214B-6703-2B44-85E2-2B3CDC547C3A}">
      <dsp:nvSpPr>
        <dsp:cNvPr id="0" name=""/>
        <dsp:cNvSpPr/>
      </dsp:nvSpPr>
      <dsp:spPr>
        <a:xfrm rot="5360032">
          <a:off x="2404052" y="3371586"/>
          <a:ext cx="228679" cy="27439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solidFill>
              <a:schemeClr val="tx1"/>
            </a:solidFill>
            <a:latin typeface="Arial" panose="020B0604020202020204" pitchFamily="34" charset="0"/>
            <a:cs typeface="Arial" panose="020B0604020202020204" pitchFamily="34" charset="0"/>
          </a:endParaRPr>
        </a:p>
      </dsp:txBody>
      <dsp:txXfrm rot="-5400000">
        <a:off x="2435674" y="3394446"/>
        <a:ext cx="164638" cy="160075"/>
      </dsp:txXfrm>
    </dsp:sp>
    <dsp:sp modelId="{68759126-D42D-9C42-92EB-44B027AEB198}">
      <dsp:nvSpPr>
        <dsp:cNvPr id="0" name=""/>
        <dsp:cNvSpPr/>
      </dsp:nvSpPr>
      <dsp:spPr>
        <a:xfrm>
          <a:off x="803243" y="3661227"/>
          <a:ext cx="3440931" cy="609769"/>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latin typeface="Arial" panose="020B0604020202020204" pitchFamily="34" charset="0"/>
              <a:cs typeface="Arial" panose="020B0604020202020204" pitchFamily="34" charset="0"/>
            </a:rPr>
            <a:t>Robustness evaluation</a:t>
          </a:r>
        </a:p>
      </dsp:txBody>
      <dsp:txXfrm>
        <a:off x="821103" y="3679087"/>
        <a:ext cx="3405211" cy="5740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18CC3-0E46-4647-8CC0-3F7BA7189D0E}">
      <dsp:nvSpPr>
        <dsp:cNvPr id="0" name=""/>
        <dsp:cNvSpPr/>
      </dsp:nvSpPr>
      <dsp:spPr>
        <a:xfrm rot="5400000">
          <a:off x="6662348" y="-2760139"/>
          <a:ext cx="957822" cy="6721185"/>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b="0" kern="1200">
              <a:solidFill>
                <a:schemeClr val="tx1"/>
              </a:solidFill>
              <a:latin typeface="Arial" panose="020B0604020202020204" pitchFamily="34" charset="0"/>
              <a:cs typeface="Arial" panose="020B0604020202020204" pitchFamily="34" charset="0"/>
            </a:rPr>
            <a:t>WordNet lexical English database [1] is used as a source of synonym augmentation.</a:t>
          </a:r>
          <a:endParaRPr lang="en-GB" sz="1600" b="0" kern="1200" dirty="0">
            <a:solidFill>
              <a:schemeClr val="tx1"/>
            </a:solidFill>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GB" sz="1600" b="0" kern="1200" dirty="0">
              <a:solidFill>
                <a:schemeClr val="tx1"/>
              </a:solidFill>
              <a:latin typeface="Arial" panose="020B0604020202020204" pitchFamily="34" charset="0"/>
              <a:cs typeface="Arial" panose="020B0604020202020204" pitchFamily="34" charset="0"/>
            </a:rPr>
            <a:t>For IMDB and Covid-19 fake tweets datasets, it is augment threshold set to 50 and 15, respectively. </a:t>
          </a:r>
        </a:p>
      </dsp:txBody>
      <dsp:txXfrm rot="-5400000">
        <a:off x="3780667" y="168299"/>
        <a:ext cx="6674428" cy="864308"/>
      </dsp:txXfrm>
    </dsp:sp>
    <dsp:sp modelId="{590767C7-718E-3A49-AD37-85B1A20BD70B}">
      <dsp:nvSpPr>
        <dsp:cNvPr id="0" name=""/>
        <dsp:cNvSpPr/>
      </dsp:nvSpPr>
      <dsp:spPr>
        <a:xfrm>
          <a:off x="0" y="1814"/>
          <a:ext cx="3780667" cy="11972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latin typeface="Arial" panose="020B0604020202020204" pitchFamily="34" charset="0"/>
              <a:cs typeface="Arial" panose="020B0604020202020204" pitchFamily="34" charset="0"/>
            </a:rPr>
            <a:t>Synonym based </a:t>
          </a:r>
        </a:p>
      </dsp:txBody>
      <dsp:txXfrm>
        <a:off x="58446" y="60260"/>
        <a:ext cx="3663775" cy="1080386"/>
      </dsp:txXfrm>
    </dsp:sp>
    <dsp:sp modelId="{164F770B-3CC3-A847-83BA-325D4864C086}">
      <dsp:nvSpPr>
        <dsp:cNvPr id="0" name=""/>
        <dsp:cNvSpPr/>
      </dsp:nvSpPr>
      <dsp:spPr>
        <a:xfrm rot="5400000">
          <a:off x="6662348" y="-1502997"/>
          <a:ext cx="957822" cy="6721185"/>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DE" sz="1600" b="0" kern="1200" dirty="0">
              <a:solidFill>
                <a:schemeClr val="tx1"/>
              </a:solidFill>
              <a:latin typeface="Arial" panose="020B0604020202020204" pitchFamily="34" charset="0"/>
              <a:cs typeface="Arial" panose="020B0604020202020204" pitchFamily="34" charset="0"/>
            </a:rPr>
            <a:t>DistilBERT language model is utilized.</a:t>
          </a:r>
          <a:endParaRPr lang="en-GB" sz="1600" b="0" kern="1200" dirty="0">
            <a:solidFill>
              <a:schemeClr val="tx1"/>
            </a:solidFill>
            <a:latin typeface="Arial" panose="020B0604020202020204" pitchFamily="34" charset="0"/>
            <a:cs typeface="Arial" panose="020B0604020202020204" pitchFamily="34" charset="0"/>
          </a:endParaRPr>
        </a:p>
      </dsp:txBody>
      <dsp:txXfrm rot="-5400000">
        <a:off x="3780667" y="1425441"/>
        <a:ext cx="6674428" cy="864308"/>
      </dsp:txXfrm>
    </dsp:sp>
    <dsp:sp modelId="{520043B3-98C8-B74F-AB11-9136772AB540}">
      <dsp:nvSpPr>
        <dsp:cNvPr id="0" name=""/>
        <dsp:cNvSpPr/>
      </dsp:nvSpPr>
      <dsp:spPr>
        <a:xfrm>
          <a:off x="0" y="1258955"/>
          <a:ext cx="3780667" cy="11972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latin typeface="Arial" panose="020B0604020202020204" pitchFamily="34" charset="0"/>
              <a:cs typeface="Arial" panose="020B0604020202020204" pitchFamily="34" charset="0"/>
            </a:rPr>
            <a:t>Context based</a:t>
          </a:r>
        </a:p>
      </dsp:txBody>
      <dsp:txXfrm>
        <a:off x="58446" y="1317401"/>
        <a:ext cx="3663775" cy="1080386"/>
      </dsp:txXfrm>
    </dsp:sp>
    <dsp:sp modelId="{EE0D49D6-1F68-9A4E-83A4-034AE68EE425}">
      <dsp:nvSpPr>
        <dsp:cNvPr id="0" name=""/>
        <dsp:cNvSpPr/>
      </dsp:nvSpPr>
      <dsp:spPr>
        <a:xfrm rot="5400000">
          <a:off x="6662348" y="-245856"/>
          <a:ext cx="957822" cy="6721185"/>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latin typeface="Arial" panose="020B0604020202020204" pitchFamily="34" charset="0"/>
              <a:cs typeface="Arial" panose="020B0604020202020204" pitchFamily="34" charset="0"/>
            </a:rPr>
            <a:t>Helsinki-NLP</a:t>
          </a:r>
          <a:r>
            <a:rPr lang="en-GB" sz="1600" b="0" kern="1200" dirty="0">
              <a:solidFill>
                <a:schemeClr val="tx1"/>
              </a:solidFill>
              <a:latin typeface="Arial" panose="020B0604020202020204" pitchFamily="34" charset="0"/>
              <a:cs typeface="Arial" panose="020B0604020202020204" pitchFamily="34" charset="0"/>
            </a:rPr>
            <a:t> language model from Huggingface</a:t>
          </a:r>
          <a:r>
            <a:rPr lang="en-GB" sz="1600" b="0" kern="1200" baseline="30000" dirty="0">
              <a:solidFill>
                <a:schemeClr val="tx1"/>
              </a:solidFill>
              <a:latin typeface="Arial" panose="020B0604020202020204" pitchFamily="34" charset="0"/>
              <a:cs typeface="Arial" panose="020B0604020202020204" pitchFamily="34" charset="0"/>
            </a:rPr>
            <a:t>2</a:t>
          </a:r>
          <a:r>
            <a:rPr lang="en-GB" sz="1600" b="0" kern="1200" dirty="0">
              <a:solidFill>
                <a:schemeClr val="tx1"/>
              </a:solidFill>
              <a:latin typeface="Arial" panose="020B0604020202020204" pitchFamily="34" charset="0"/>
              <a:cs typeface="Arial" panose="020B0604020202020204" pitchFamily="34" charset="0"/>
            </a:rPr>
            <a:t> is used.</a:t>
          </a:r>
        </a:p>
      </dsp:txBody>
      <dsp:txXfrm rot="-5400000">
        <a:off x="3780667" y="2682582"/>
        <a:ext cx="6674428" cy="864308"/>
      </dsp:txXfrm>
    </dsp:sp>
    <dsp:sp modelId="{98CA0D12-BEE3-7C44-AF75-5059D019CCC9}">
      <dsp:nvSpPr>
        <dsp:cNvPr id="0" name=""/>
        <dsp:cNvSpPr/>
      </dsp:nvSpPr>
      <dsp:spPr>
        <a:xfrm>
          <a:off x="0" y="2516097"/>
          <a:ext cx="3780667" cy="11972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latin typeface="Arial" panose="020B0604020202020204" pitchFamily="34" charset="0"/>
              <a:cs typeface="Arial" panose="020B0604020202020204" pitchFamily="34" charset="0"/>
            </a:rPr>
            <a:t>Back translation</a:t>
          </a:r>
        </a:p>
      </dsp:txBody>
      <dsp:txXfrm>
        <a:off x="58446" y="2574543"/>
        <a:ext cx="3663775" cy="10803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B6B69-FA1B-7E48-A649-E034ED06642C}">
      <dsp:nvSpPr>
        <dsp:cNvPr id="0" name=""/>
        <dsp:cNvSpPr/>
      </dsp:nvSpPr>
      <dsp:spPr>
        <a:xfrm>
          <a:off x="2546179" y="2709333"/>
          <a:ext cx="2245116" cy="880003"/>
        </a:xfrm>
        <a:custGeom>
          <a:avLst/>
          <a:gdLst/>
          <a:ahLst/>
          <a:cxnLst/>
          <a:rect l="0" t="0" r="0" b="0"/>
          <a:pathLst>
            <a:path>
              <a:moveTo>
                <a:pt x="0" y="0"/>
              </a:moveTo>
              <a:lnTo>
                <a:pt x="1122558" y="0"/>
              </a:lnTo>
              <a:lnTo>
                <a:pt x="1122558" y="880003"/>
              </a:lnTo>
              <a:lnTo>
                <a:pt x="2245116" y="880003"/>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Arial" panose="020B0604020202020204" pitchFamily="34" charset="0"/>
            <a:cs typeface="Arial" panose="020B0604020202020204" pitchFamily="34" charset="0"/>
          </a:endParaRPr>
        </a:p>
      </dsp:txBody>
      <dsp:txXfrm>
        <a:off x="3608452" y="3089049"/>
        <a:ext cx="120571" cy="120571"/>
      </dsp:txXfrm>
    </dsp:sp>
    <dsp:sp modelId="{0989A761-40A9-8744-B2D5-E59F255D7F37}">
      <dsp:nvSpPr>
        <dsp:cNvPr id="0" name=""/>
        <dsp:cNvSpPr/>
      </dsp:nvSpPr>
      <dsp:spPr>
        <a:xfrm>
          <a:off x="2546179" y="1713660"/>
          <a:ext cx="2242970" cy="995672"/>
        </a:xfrm>
        <a:custGeom>
          <a:avLst/>
          <a:gdLst/>
          <a:ahLst/>
          <a:cxnLst/>
          <a:rect l="0" t="0" r="0" b="0"/>
          <a:pathLst>
            <a:path>
              <a:moveTo>
                <a:pt x="0" y="995672"/>
              </a:moveTo>
              <a:lnTo>
                <a:pt x="1121485" y="995672"/>
              </a:lnTo>
              <a:lnTo>
                <a:pt x="1121485" y="0"/>
              </a:lnTo>
              <a:lnTo>
                <a:pt x="2242970" y="0"/>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latin typeface="Arial" panose="020B0604020202020204" pitchFamily="34" charset="0"/>
            <a:cs typeface="Arial" panose="020B0604020202020204" pitchFamily="34" charset="0"/>
          </a:endParaRPr>
        </a:p>
      </dsp:txBody>
      <dsp:txXfrm>
        <a:off x="3606313" y="2150146"/>
        <a:ext cx="122701" cy="122701"/>
      </dsp:txXfrm>
    </dsp:sp>
    <dsp:sp modelId="{911F92C4-73C7-FC4B-9095-FAD853FF1FF4}">
      <dsp:nvSpPr>
        <dsp:cNvPr id="0" name=""/>
        <dsp:cNvSpPr/>
      </dsp:nvSpPr>
      <dsp:spPr>
        <a:xfrm>
          <a:off x="0" y="1805563"/>
          <a:ext cx="3284819" cy="1807540"/>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Clr>
              <a:schemeClr val="tx1"/>
            </a:buClr>
            <a:buNone/>
          </a:pPr>
          <a:r>
            <a:rPr lang="en-GB" sz="1600" b="1" kern="1200" dirty="0">
              <a:latin typeface="Arial" panose="020B0604020202020204" pitchFamily="34" charset="0"/>
              <a:cs typeface="Arial" panose="020B0604020202020204" pitchFamily="34" charset="0"/>
            </a:rPr>
            <a:t>Experiment result supports hypothesis</a:t>
          </a:r>
        </a:p>
      </dsp:txBody>
      <dsp:txXfrm>
        <a:off x="0" y="1805563"/>
        <a:ext cx="3284819" cy="1807540"/>
      </dsp:txXfrm>
    </dsp:sp>
    <dsp:sp modelId="{E16427EB-4910-E946-8307-211881339E39}">
      <dsp:nvSpPr>
        <dsp:cNvPr id="0" name=""/>
        <dsp:cNvSpPr/>
      </dsp:nvSpPr>
      <dsp:spPr>
        <a:xfrm>
          <a:off x="4789149" y="998392"/>
          <a:ext cx="6652609" cy="143053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DE" sz="1600" b="1" kern="1200" dirty="0">
              <a:latin typeface="Arial" panose="020B0604020202020204" pitchFamily="34" charset="0"/>
              <a:cs typeface="Arial" panose="020B0604020202020204" pitchFamily="34" charset="0"/>
            </a:rPr>
            <a:t>Data Augmentation</a:t>
          </a:r>
        </a:p>
        <a:p>
          <a:pPr marL="0" lvl="0" indent="0" algn="l" defTabSz="711200">
            <a:lnSpc>
              <a:spcPct val="90000"/>
            </a:lnSpc>
            <a:spcBef>
              <a:spcPct val="0"/>
            </a:spcBef>
            <a:spcAft>
              <a:spcPct val="35000"/>
            </a:spcAft>
            <a:buFont typeface="Arial" panose="020B0604020202020204" pitchFamily="34" charset="0"/>
            <a:buNone/>
          </a:pPr>
          <a:r>
            <a:rPr lang="en-DE" sz="1600" kern="1200" dirty="0">
              <a:latin typeface="Arial" panose="020B0604020202020204" pitchFamily="34" charset="0"/>
              <a:cs typeface="Arial" panose="020B0604020202020204" pitchFamily="34" charset="0"/>
            </a:rPr>
            <a:t>	- Including noisy data increase robustness if suitable loss is 	    	  introduced in the training called consistency regularization [1,2]. </a:t>
          </a:r>
        </a:p>
        <a:p>
          <a:pPr marL="0" lvl="0" indent="0" algn="l" defTabSz="711200">
            <a:lnSpc>
              <a:spcPct val="90000"/>
            </a:lnSpc>
            <a:spcBef>
              <a:spcPct val="0"/>
            </a:spcBef>
            <a:spcAft>
              <a:spcPct val="35000"/>
            </a:spcAft>
            <a:buFont typeface="Arial" panose="020B0604020202020204" pitchFamily="34" charset="0"/>
            <a:buNone/>
          </a:pPr>
          <a:r>
            <a:rPr lang="en-DE" sz="1600" kern="1200" dirty="0">
              <a:latin typeface="Arial" panose="020B0604020202020204" pitchFamily="34" charset="0"/>
              <a:cs typeface="Arial" panose="020B0604020202020204" pitchFamily="34" charset="0"/>
            </a:rPr>
            <a:t>	- Proposed approach exploit consistency regularization.</a:t>
          </a:r>
          <a:endParaRPr lang="en-GB" sz="1600" kern="1200" dirty="0">
            <a:latin typeface="Arial" panose="020B0604020202020204" pitchFamily="34" charset="0"/>
            <a:cs typeface="Arial" panose="020B0604020202020204" pitchFamily="34" charset="0"/>
          </a:endParaRPr>
        </a:p>
      </dsp:txBody>
      <dsp:txXfrm>
        <a:off x="4789149" y="998392"/>
        <a:ext cx="6652609" cy="1430536"/>
      </dsp:txXfrm>
    </dsp:sp>
    <dsp:sp modelId="{C14AA1DC-64A5-584D-8CB2-05E635BD0FA3}">
      <dsp:nvSpPr>
        <dsp:cNvPr id="0" name=""/>
        <dsp:cNvSpPr/>
      </dsp:nvSpPr>
      <dsp:spPr>
        <a:xfrm>
          <a:off x="4791296" y="2619269"/>
          <a:ext cx="6640745" cy="194013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DE" sz="1600" b="1" kern="1200" dirty="0">
              <a:latin typeface="Arial" panose="020B0604020202020204" pitchFamily="34" charset="0"/>
              <a:cs typeface="Arial" panose="020B0604020202020204" pitchFamily="34" charset="0"/>
            </a:rPr>
            <a:t>Exponential Moving Average</a:t>
          </a:r>
          <a:endParaRPr lang="en-GB" sz="1600" kern="1200" dirty="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Font typeface="Arial" panose="020B0604020202020204" pitchFamily="34" charset="0"/>
            <a:buNone/>
          </a:pPr>
          <a:r>
            <a:rPr lang="en-GB" sz="1600" kern="1200" dirty="0">
              <a:latin typeface="Arial" panose="020B0604020202020204" pitchFamily="34" charset="0"/>
              <a:cs typeface="Arial" panose="020B0604020202020204" pitchFamily="34" charset="0"/>
            </a:rPr>
            <a:t>	- Ensemble technique can lead to a stronger predictor.</a:t>
          </a:r>
        </a:p>
        <a:p>
          <a:pPr marL="0" lvl="0" indent="0" algn="l" defTabSz="711200">
            <a:lnSpc>
              <a:spcPct val="90000"/>
            </a:lnSpc>
            <a:spcBef>
              <a:spcPct val="0"/>
            </a:spcBef>
            <a:spcAft>
              <a:spcPct val="35000"/>
            </a:spcAft>
            <a:buFont typeface="Arial" panose="020B0604020202020204" pitchFamily="34" charset="0"/>
            <a:buNone/>
          </a:pPr>
          <a:r>
            <a:rPr lang="en-GB" sz="1600" kern="1200" dirty="0">
              <a:latin typeface="Arial" panose="020B0604020202020204" pitchFamily="34" charset="0"/>
              <a:cs typeface="Arial" panose="020B0604020202020204" pitchFamily="34" charset="0"/>
            </a:rPr>
            <a:t>	- Laine [4] implemented ensemble technique during training.</a:t>
          </a:r>
        </a:p>
        <a:p>
          <a:pPr marL="0" lvl="0" indent="0" algn="l" defTabSz="711200">
            <a:lnSpc>
              <a:spcPct val="90000"/>
            </a:lnSpc>
            <a:spcBef>
              <a:spcPct val="0"/>
            </a:spcBef>
            <a:spcAft>
              <a:spcPct val="35000"/>
            </a:spcAft>
            <a:buFont typeface="+mj-lt"/>
            <a:buNone/>
          </a:pPr>
          <a:r>
            <a:rPr lang="en-GB" sz="1600" kern="1200" dirty="0">
              <a:latin typeface="Arial" panose="020B0604020202020204" pitchFamily="34" charset="0"/>
              <a:cs typeface="Arial" panose="020B0604020202020204" pitchFamily="34" charset="0"/>
            </a:rPr>
            <a:t>	- Averaging weights over time also provides a more accurate 	    	  model than using final weights directly [3].</a:t>
          </a:r>
        </a:p>
        <a:p>
          <a:pPr marL="0" lvl="0" indent="0" algn="l" defTabSz="711200">
            <a:lnSpc>
              <a:spcPct val="90000"/>
            </a:lnSpc>
            <a:spcBef>
              <a:spcPct val="0"/>
            </a:spcBef>
            <a:spcAft>
              <a:spcPct val="35000"/>
            </a:spcAft>
            <a:buFont typeface="+mj-lt"/>
            <a:buNone/>
          </a:pPr>
          <a:r>
            <a:rPr lang="en-GB" sz="1600" kern="1200" dirty="0">
              <a:latin typeface="Arial" panose="020B0604020202020204" pitchFamily="34" charset="0"/>
              <a:cs typeface="Arial" panose="020B0604020202020204" pitchFamily="34" charset="0"/>
            </a:rPr>
            <a:t>	- Teacher model is an average of consecutive student models.</a:t>
          </a:r>
        </a:p>
      </dsp:txBody>
      <dsp:txXfrm>
        <a:off x="4791296" y="2619269"/>
        <a:ext cx="6640745" cy="19401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CD9D0-4DC7-2E41-8595-122F74E8F08E}">
      <dsp:nvSpPr>
        <dsp:cNvPr id="0" name=""/>
        <dsp:cNvSpPr/>
      </dsp:nvSpPr>
      <dsp:spPr>
        <a:xfrm>
          <a:off x="0" y="341583"/>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Language model are sensitive to adversarial attacks.</a:t>
          </a:r>
          <a:endParaRPr lang="en-GB" sz="1800" b="0" kern="1200" dirty="0">
            <a:solidFill>
              <a:schemeClr val="tx1"/>
            </a:solidFill>
            <a:latin typeface="Arial" panose="020B0604020202020204" pitchFamily="34" charset="0"/>
            <a:cs typeface="Arial" panose="020B0604020202020204" pitchFamily="34" charset="0"/>
          </a:endParaRPr>
        </a:p>
      </dsp:txBody>
      <dsp:txXfrm>
        <a:off x="0" y="341583"/>
        <a:ext cx="3222993" cy="1933796"/>
      </dsp:txXfrm>
    </dsp:sp>
    <dsp:sp modelId="{D98E3F29-5A47-CB47-AF5F-2E5560EA806C}">
      <dsp:nvSpPr>
        <dsp:cNvPr id="0" name=""/>
        <dsp:cNvSpPr/>
      </dsp:nvSpPr>
      <dsp:spPr>
        <a:xfrm>
          <a:off x="3545293" y="341583"/>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Improves generalization and robustness</a:t>
          </a:r>
          <a:endParaRPr lang="en-GB" sz="1800" b="0" kern="1200" dirty="0">
            <a:solidFill>
              <a:schemeClr val="tx1"/>
            </a:solidFill>
            <a:latin typeface="Arial" panose="020B0604020202020204" pitchFamily="34" charset="0"/>
            <a:cs typeface="Arial" panose="020B0604020202020204" pitchFamily="34" charset="0"/>
          </a:endParaRPr>
        </a:p>
      </dsp:txBody>
      <dsp:txXfrm>
        <a:off x="3545293" y="341583"/>
        <a:ext cx="3222993" cy="1933796"/>
      </dsp:txXfrm>
    </dsp:sp>
    <dsp:sp modelId="{415588ED-ED71-6049-9BE6-441D34082164}">
      <dsp:nvSpPr>
        <dsp:cNvPr id="0" name=""/>
        <dsp:cNvSpPr/>
      </dsp:nvSpPr>
      <dsp:spPr>
        <a:xfrm>
          <a:off x="7090586" y="341583"/>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More resilient towards attacks</a:t>
          </a:r>
          <a:endParaRPr lang="en-GB" sz="1800" b="0" kern="1200" dirty="0">
            <a:solidFill>
              <a:schemeClr val="tx1"/>
            </a:solidFill>
            <a:latin typeface="Arial" panose="020B0604020202020204" pitchFamily="34" charset="0"/>
            <a:cs typeface="Arial" panose="020B0604020202020204" pitchFamily="34" charset="0"/>
          </a:endParaRPr>
        </a:p>
      </dsp:txBody>
      <dsp:txXfrm>
        <a:off x="7090586" y="341583"/>
        <a:ext cx="3222993" cy="1933796"/>
      </dsp:txXfrm>
    </dsp:sp>
    <dsp:sp modelId="{A2440779-B79C-3244-B5C5-0850D6EA12C0}">
      <dsp:nvSpPr>
        <dsp:cNvPr id="0" name=""/>
        <dsp:cNvSpPr/>
      </dsp:nvSpPr>
      <dsp:spPr>
        <a:xfrm>
          <a:off x="0" y="2597679"/>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Examined language model capabilities</a:t>
          </a:r>
          <a:endParaRPr lang="en-GB" sz="1800" b="0" kern="1200" dirty="0">
            <a:solidFill>
              <a:schemeClr val="tx1"/>
            </a:solidFill>
            <a:latin typeface="Arial" panose="020B0604020202020204" pitchFamily="34" charset="0"/>
            <a:cs typeface="Arial" panose="020B0604020202020204" pitchFamily="34" charset="0"/>
          </a:endParaRPr>
        </a:p>
      </dsp:txBody>
      <dsp:txXfrm>
        <a:off x="0" y="2597679"/>
        <a:ext cx="3222993" cy="1933796"/>
      </dsp:txXfrm>
    </dsp:sp>
    <dsp:sp modelId="{C588D96C-D5CD-3449-BAA6-75D52F5957D5}">
      <dsp:nvSpPr>
        <dsp:cNvPr id="0" name=""/>
        <dsp:cNvSpPr/>
      </dsp:nvSpPr>
      <dsp:spPr>
        <a:xfrm>
          <a:off x="3545293" y="2597679"/>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Consistency Regularization and Exponential Moving Average </a:t>
          </a:r>
          <a:endParaRPr lang="en-GB" sz="1800" b="0" kern="1200" dirty="0">
            <a:solidFill>
              <a:schemeClr val="tx1"/>
            </a:solidFill>
            <a:latin typeface="Arial" panose="020B0604020202020204" pitchFamily="34" charset="0"/>
            <a:cs typeface="Arial" panose="020B0604020202020204" pitchFamily="34" charset="0"/>
          </a:endParaRPr>
        </a:p>
      </dsp:txBody>
      <dsp:txXfrm>
        <a:off x="3545293" y="2597679"/>
        <a:ext cx="3222993" cy="1933796"/>
      </dsp:txXfrm>
    </dsp:sp>
    <dsp:sp modelId="{332FABE6-86DB-EA4B-9F7D-2335A46D4D49}">
      <dsp:nvSpPr>
        <dsp:cNvPr id="0" name=""/>
        <dsp:cNvSpPr/>
      </dsp:nvSpPr>
      <dsp:spPr>
        <a:xfrm>
          <a:off x="7090586" y="2597679"/>
          <a:ext cx="3222993" cy="193379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solidFill>
                <a:schemeClr val="tx1"/>
              </a:solidFill>
              <a:latin typeface="Arial" panose="020B0604020202020204" pitchFamily="34" charset="0"/>
              <a:cs typeface="Arial" panose="020B0604020202020204" pitchFamily="34" charset="0"/>
            </a:rPr>
            <a:t>Opportunity to gain understanding </a:t>
          </a:r>
          <a:endParaRPr lang="en-GB" sz="1800" b="0" kern="1200" dirty="0">
            <a:solidFill>
              <a:schemeClr val="tx1"/>
            </a:solidFill>
            <a:latin typeface="Arial" panose="020B0604020202020204" pitchFamily="34" charset="0"/>
            <a:cs typeface="Arial" panose="020B0604020202020204" pitchFamily="34" charset="0"/>
          </a:endParaRPr>
        </a:p>
      </dsp:txBody>
      <dsp:txXfrm>
        <a:off x="7090586" y="2597679"/>
        <a:ext cx="3222993" cy="19337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2F7C6-156D-0348-A218-AA93DC0FD6C2}">
      <dsp:nvSpPr>
        <dsp:cNvPr id="0" name=""/>
        <dsp:cNvSpPr/>
      </dsp:nvSpPr>
      <dsp:spPr>
        <a:xfrm>
          <a:off x="80657" y="82208"/>
          <a:ext cx="2852318" cy="1711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latin typeface="Arial" panose="020B0604020202020204" pitchFamily="34" charset="0"/>
              <a:cs typeface="Arial" panose="020B0604020202020204" pitchFamily="34" charset="0"/>
            </a:rPr>
            <a:t>Hard to achieve Image level Imperceptibility</a:t>
          </a:r>
        </a:p>
      </dsp:txBody>
      <dsp:txXfrm>
        <a:off x="80657" y="82208"/>
        <a:ext cx="2852318" cy="1711391"/>
      </dsp:txXfrm>
    </dsp:sp>
    <dsp:sp modelId="{76063791-DF2D-604E-8867-F5C68740F916}">
      <dsp:nvSpPr>
        <dsp:cNvPr id="0" name=""/>
        <dsp:cNvSpPr/>
      </dsp:nvSpPr>
      <dsp:spPr>
        <a:xfrm>
          <a:off x="3300012" y="387"/>
          <a:ext cx="2852318" cy="1711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latin typeface="Arial" panose="020B0604020202020204" pitchFamily="34" charset="0"/>
              <a:cs typeface="Arial" panose="020B0604020202020204" pitchFamily="34" charset="0"/>
            </a:rPr>
            <a:t>Space and Time complexity</a:t>
          </a:r>
        </a:p>
      </dsp:txBody>
      <dsp:txXfrm>
        <a:off x="3300012" y="387"/>
        <a:ext cx="2852318" cy="1711391"/>
      </dsp:txXfrm>
    </dsp:sp>
    <dsp:sp modelId="{B0B00A23-114A-0148-8C79-7A0DB4019565}">
      <dsp:nvSpPr>
        <dsp:cNvPr id="0" name=""/>
        <dsp:cNvSpPr/>
      </dsp:nvSpPr>
      <dsp:spPr>
        <a:xfrm>
          <a:off x="6437563" y="387"/>
          <a:ext cx="2852318" cy="1711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latin typeface="Arial" panose="020B0604020202020204" pitchFamily="34" charset="0"/>
              <a:cs typeface="Arial" panose="020B0604020202020204" pitchFamily="34" charset="0"/>
            </a:rPr>
            <a:t>No common assessment criteria</a:t>
          </a:r>
        </a:p>
      </dsp:txBody>
      <dsp:txXfrm>
        <a:off x="6437563" y="387"/>
        <a:ext cx="2852318" cy="1711391"/>
      </dsp:txXfrm>
    </dsp:sp>
    <dsp:sp modelId="{C0DCA33E-C6F3-2847-A2B1-9C13BEE03634}">
      <dsp:nvSpPr>
        <dsp:cNvPr id="0" name=""/>
        <dsp:cNvSpPr/>
      </dsp:nvSpPr>
      <dsp:spPr>
        <a:xfrm>
          <a:off x="1731237" y="1997010"/>
          <a:ext cx="2852318" cy="1711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latin typeface="Arial" panose="020B0604020202020204" pitchFamily="34" charset="0"/>
              <a:cs typeface="Arial" panose="020B0604020202020204" pitchFamily="34" charset="0"/>
            </a:rPr>
            <a:t>No single defence to prevent from all</a:t>
          </a:r>
        </a:p>
      </dsp:txBody>
      <dsp:txXfrm>
        <a:off x="1731237" y="1997010"/>
        <a:ext cx="2852318" cy="1711391"/>
      </dsp:txXfrm>
    </dsp:sp>
    <dsp:sp modelId="{6669995C-9F27-FE4D-A1E0-69E247453AC5}">
      <dsp:nvSpPr>
        <dsp:cNvPr id="0" name=""/>
        <dsp:cNvSpPr/>
      </dsp:nvSpPr>
      <dsp:spPr>
        <a:xfrm>
          <a:off x="4868787" y="1997010"/>
          <a:ext cx="2852318" cy="1711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latin typeface="Arial" panose="020B0604020202020204" pitchFamily="34" charset="0"/>
              <a:cs typeface="Arial" panose="020B0604020202020204" pitchFamily="34" charset="0"/>
            </a:rPr>
            <a:t>Implementation challenge</a:t>
          </a:r>
        </a:p>
      </dsp:txBody>
      <dsp:txXfrm>
        <a:off x="4868787" y="1997010"/>
        <a:ext cx="2852318" cy="17113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65401-7C2D-C544-AFBC-B652D9C3ACFB}">
      <dsp:nvSpPr>
        <dsp:cNvPr id="0" name=""/>
        <dsp:cNvSpPr/>
      </dsp:nvSpPr>
      <dsp:spPr>
        <a:xfrm>
          <a:off x="0" y="446746"/>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Extreme pre-training hurts robustness</a:t>
          </a:r>
        </a:p>
      </dsp:txBody>
      <dsp:txXfrm>
        <a:off x="0" y="446746"/>
        <a:ext cx="2913985" cy="1748391"/>
      </dsp:txXfrm>
    </dsp:sp>
    <dsp:sp modelId="{E5AD0983-A5CB-2249-BD0A-4A38243AA958}">
      <dsp:nvSpPr>
        <dsp:cNvPr id="0" name=""/>
        <dsp:cNvSpPr/>
      </dsp:nvSpPr>
      <dsp:spPr>
        <a:xfrm>
          <a:off x="3205383" y="446746"/>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Quantitative analysis of individual augmentation techniques</a:t>
          </a:r>
        </a:p>
      </dsp:txBody>
      <dsp:txXfrm>
        <a:off x="3205383" y="446746"/>
        <a:ext cx="2913985" cy="1748391"/>
      </dsp:txXfrm>
    </dsp:sp>
    <dsp:sp modelId="{1048D1D5-188D-B842-9504-04D12DFBC0D5}">
      <dsp:nvSpPr>
        <dsp:cNvPr id="0" name=""/>
        <dsp:cNvSpPr/>
      </dsp:nvSpPr>
      <dsp:spPr>
        <a:xfrm>
          <a:off x="6410767" y="446746"/>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Reducing computational complexity</a:t>
          </a:r>
        </a:p>
      </dsp:txBody>
      <dsp:txXfrm>
        <a:off x="6410767" y="446746"/>
        <a:ext cx="2913985" cy="1748391"/>
      </dsp:txXfrm>
    </dsp:sp>
    <dsp:sp modelId="{B051658A-5B81-2242-8A6C-A6A126E6877F}">
      <dsp:nvSpPr>
        <dsp:cNvPr id="0" name=""/>
        <dsp:cNvSpPr/>
      </dsp:nvSpPr>
      <dsp:spPr>
        <a:xfrm>
          <a:off x="0" y="2486535"/>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Comparing performance of Virtual adversarial and Mean teacher approach</a:t>
          </a:r>
        </a:p>
      </dsp:txBody>
      <dsp:txXfrm>
        <a:off x="0" y="2486535"/>
        <a:ext cx="2913985" cy="1748391"/>
      </dsp:txXfrm>
    </dsp:sp>
    <dsp:sp modelId="{CE4C1821-5E72-4242-A333-933D79D74DF7}">
      <dsp:nvSpPr>
        <dsp:cNvPr id="0" name=""/>
        <dsp:cNvSpPr/>
      </dsp:nvSpPr>
      <dsp:spPr>
        <a:xfrm>
          <a:off x="3205383" y="2486535"/>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Building Verification framework</a:t>
          </a:r>
        </a:p>
      </dsp:txBody>
      <dsp:txXfrm>
        <a:off x="3205383" y="2486535"/>
        <a:ext cx="2913985" cy="1748391"/>
      </dsp:txXfrm>
    </dsp:sp>
    <dsp:sp modelId="{A5A838DC-AD97-4144-8AAD-3893B6AD8555}">
      <dsp:nvSpPr>
        <dsp:cNvPr id="0" name=""/>
        <dsp:cNvSpPr/>
      </dsp:nvSpPr>
      <dsp:spPr>
        <a:xfrm>
          <a:off x="6410767" y="2486535"/>
          <a:ext cx="2913985" cy="174839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Arial" panose="020B0604020202020204" pitchFamily="34" charset="0"/>
              <a:cs typeface="Arial" panose="020B0604020202020204" pitchFamily="34" charset="0"/>
            </a:rPr>
            <a:t>Interpretability</a:t>
          </a:r>
        </a:p>
      </dsp:txBody>
      <dsp:txXfrm>
        <a:off x="6410767" y="2486535"/>
        <a:ext cx="2913985" cy="174839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16.583"/>
    </inkml:context>
    <inkml:brush xml:id="br0">
      <inkml:brushProperty name="width" value="0.025" units="cm"/>
      <inkml:brushProperty name="height" value="0.025" units="cm"/>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26.769"/>
    </inkml:context>
    <inkml:brush xml:id="br0">
      <inkml:brushProperty name="width" value="0.025" units="cm"/>
      <inkml:brushProperty name="height" value="0.025" units="cm"/>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26.872"/>
    </inkml:context>
    <inkml:brush xml:id="br0">
      <inkml:brushProperty name="width" value="0.025" units="cm"/>
      <inkml:brushProperty name="height" value="0.025" units="cm"/>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27.499"/>
    </inkml:context>
    <inkml:brush xml:id="br0">
      <inkml:brushProperty name="width" value="0.025" units="cm"/>
      <inkml:brushProperty name="height" value="0.025" units="cm"/>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30.041"/>
    </inkml:context>
    <inkml:brush xml:id="br0">
      <inkml:brushProperty name="width" value="0.025" units="cm"/>
      <inkml:brushProperty name="height" value="0.025" units="cm"/>
    </inkml:brush>
  </inkml:definitions>
  <inkml:trace contextRef="#ctx0" brushRef="#br0">0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30.408"/>
    </inkml:context>
    <inkml:brush xml:id="br0">
      <inkml:brushProperty name="width" value="0.025" units="cm"/>
      <inkml:brushProperty name="height" value="0.025" units="cm"/>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30.859"/>
    </inkml:context>
    <inkml:brush xml:id="br0">
      <inkml:brushProperty name="width" value="0.025" units="cm"/>
      <inkml:brushProperty name="height" value="0.025" units="cm"/>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3T14:38:31.330"/>
    </inkml:context>
    <inkml:brush xml:id="br0">
      <inkml:brushProperty name="width" value="0.025" units="cm"/>
      <inkml:brushProperty name="height" value="0.02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665B6-3837-FE43-A9C1-B6EF05DB913A}" type="datetimeFigureOut">
              <a:rPr lang="en-US" smtClean="0"/>
              <a:t>3/24/22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42C0EC-C537-4344-9BEF-795726F440F7}" type="slidenum">
              <a:rPr lang="en-US" smtClean="0"/>
              <a:t>‹#›</a:t>
            </a:fld>
            <a:endParaRPr lang="en-US"/>
          </a:p>
        </p:txBody>
      </p:sp>
    </p:spTree>
    <p:extLst>
      <p:ext uri="{BB962C8B-B14F-4D97-AF65-F5344CB8AC3E}">
        <p14:creationId xmlns:p14="http://schemas.microsoft.com/office/powerpoint/2010/main" val="3160998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Good afternoon, </a:t>
            </a:r>
          </a:p>
          <a:p>
            <a:endParaRPr lang="en-DE" dirty="0"/>
          </a:p>
          <a:p>
            <a:r>
              <a:rPr lang="en-DE" dirty="0"/>
              <a:t>Today, I am presenting my master thesis topic on</a:t>
            </a:r>
          </a:p>
          <a:p>
            <a:endParaRPr lang="en-DE" dirty="0"/>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1</a:t>
            </a:fld>
            <a:endParaRPr lang="en-US"/>
          </a:p>
        </p:txBody>
      </p:sp>
    </p:spTree>
    <p:extLst>
      <p:ext uri="{BB962C8B-B14F-4D97-AF65-F5344CB8AC3E}">
        <p14:creationId xmlns:p14="http://schemas.microsoft.com/office/powerpoint/2010/main" val="255663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In IMDB dataset, Model fine tuned by the propsed approach has shown higher word perturbation requirement. </a:t>
            </a:r>
          </a:p>
          <a:p>
            <a:r>
              <a:rPr lang="en-DE" dirty="0"/>
              <a:t>&gt;</a:t>
            </a:r>
          </a:p>
          <a:p>
            <a:r>
              <a:rPr lang="en-DE" dirty="0"/>
              <a:t>But, surprisingly. in case of fake tweet dataset  BERT has higher perturbation rate followed by MTdistilBERT.</a:t>
            </a:r>
          </a:p>
          <a:p>
            <a:r>
              <a:rPr lang="en-DE" dirty="0"/>
              <a:t>&gt;</a:t>
            </a:r>
          </a:p>
          <a:p>
            <a:r>
              <a:rPr lang="en-DE" dirty="0"/>
              <a:t>In terms of attack recipes, except textbugger, all other attack recipes showed higher perturbation in lower length dataset that is fake tweet dataset but lower perturbation in IMDB dataset.</a:t>
            </a:r>
          </a:p>
          <a:p>
            <a:r>
              <a:rPr lang="en-DE" dirty="0"/>
              <a:t>Which shows there dependencies with vocablury size and leng</a:t>
            </a:r>
            <a:r>
              <a:rPr lang="en-GB" dirty="0" err="1"/>
              <a:t>th</a:t>
            </a:r>
            <a:r>
              <a:rPr lang="en-DE" dirty="0"/>
              <a:t>.</a:t>
            </a:r>
          </a:p>
          <a:p>
            <a:r>
              <a:rPr lang="en-DE" dirty="0"/>
              <a:t>Longer text data require lesser word perturbation.</a:t>
            </a:r>
          </a:p>
        </p:txBody>
      </p:sp>
      <p:sp>
        <p:nvSpPr>
          <p:cNvPr id="4" name="Slide Number Placeholder 3"/>
          <p:cNvSpPr>
            <a:spLocks noGrp="1"/>
          </p:cNvSpPr>
          <p:nvPr>
            <p:ph type="sldNum" sz="quarter" idx="5"/>
          </p:nvPr>
        </p:nvSpPr>
        <p:spPr/>
        <p:txBody>
          <a:bodyPr/>
          <a:lstStyle/>
          <a:p>
            <a:fld id="{9242C0EC-C537-4344-9BEF-795726F440F7}" type="slidenum">
              <a:rPr lang="en-US" smtClean="0"/>
              <a:t>19</a:t>
            </a:fld>
            <a:endParaRPr lang="en-US"/>
          </a:p>
        </p:txBody>
      </p:sp>
    </p:spTree>
    <p:extLst>
      <p:ext uri="{BB962C8B-B14F-4D97-AF65-F5344CB8AC3E}">
        <p14:creationId xmlns:p14="http://schemas.microsoft.com/office/powerpoint/2010/main" val="1951020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Language models fine-tuned with the proposed approach has shown a improvement over conventional method of fine-tuning in terms of robustness without compromising original accuracy. </a:t>
            </a:r>
          </a:p>
          <a:p>
            <a:r>
              <a:rPr lang="en-DE" dirty="0"/>
              <a:t>&gt;</a:t>
            </a:r>
          </a:p>
          <a:p>
            <a:r>
              <a:rPr lang="en-DE" dirty="0"/>
              <a:t>During investigation about the observed behaviour, two major strategies were fou</a:t>
            </a:r>
            <a:r>
              <a:rPr lang="en-GB" dirty="0" err="1"/>
              <a:t>nd</a:t>
            </a:r>
            <a:r>
              <a:rPr lang="en-DE" dirty="0"/>
              <a:t> to be most prominent explanation.</a:t>
            </a:r>
          </a:p>
          <a:p>
            <a:endParaRPr lang="en-DE" dirty="0"/>
          </a:p>
          <a:p>
            <a:endParaRPr lang="en-DE" dirty="0"/>
          </a:p>
          <a:p>
            <a:endParaRPr lang="en-DE" dirty="0"/>
          </a:p>
          <a:p>
            <a:r>
              <a:rPr lang="en-DE" dirty="0"/>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instead of taking an average of many models decision, teacher model is a mean of consecutive students models weights hence called </a:t>
            </a:r>
            <a:r>
              <a:rPr lang="en-GB" sz="1200" i="1" kern="1200" dirty="0">
                <a:solidFill>
                  <a:schemeClr val="tx1"/>
                </a:solidFill>
                <a:effectLst/>
                <a:latin typeface="+mn-lt"/>
                <a:ea typeface="+mn-ea"/>
                <a:cs typeface="+mn-cs"/>
              </a:rPr>
              <a:t>mean teacher</a:t>
            </a:r>
            <a:r>
              <a:rPr lang="en-GB" sz="1200" kern="1200" dirty="0">
                <a:solidFill>
                  <a:schemeClr val="tx1"/>
                </a:solidFill>
                <a:effectLst/>
                <a:latin typeface="+mn-lt"/>
                <a:ea typeface="+mn-ea"/>
                <a:cs typeface="+mn-cs"/>
              </a:rPr>
              <a:t>. </a:t>
            </a:r>
            <a:endParaRPr lang="en-GB" dirty="0"/>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21</a:t>
            </a:fld>
            <a:endParaRPr lang="en-US"/>
          </a:p>
        </p:txBody>
      </p:sp>
    </p:spTree>
    <p:extLst>
      <p:ext uri="{BB962C8B-B14F-4D97-AF65-F5344CB8AC3E}">
        <p14:creationId xmlns:p14="http://schemas.microsoft.com/office/powerpoint/2010/main" val="205650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GB" sz="1200" dirty="0"/>
              <a:t>Language models are sensitive to adversarial attacks.</a:t>
            </a:r>
          </a:p>
          <a:p>
            <a:pPr marL="342900" indent="-342900">
              <a:buFont typeface="+mj-lt"/>
              <a:buAutoNum type="arabicPeriod"/>
            </a:pPr>
            <a:r>
              <a:rPr lang="en-GB" sz="1200" dirty="0"/>
              <a:t>It was observed in the experiment that proposed approach of fine-tuning improved original accuracy by 0∼2% and accuracy under attack by 20∼30%.</a:t>
            </a:r>
          </a:p>
          <a:p>
            <a:pPr marL="342900" indent="-342900">
              <a:buFont typeface="+mj-lt"/>
              <a:buAutoNum type="arabicPeriod"/>
            </a:pPr>
            <a:r>
              <a:rPr lang="en-GB" sz="1200" dirty="0"/>
              <a:t>The model fine tuned using proposed approach is more resilient to attacks and does not allow attack recipes to sabotage models with high confidence.</a:t>
            </a:r>
          </a:p>
          <a:p>
            <a:pPr marL="342900" indent="-342900">
              <a:buFont typeface="+mj-lt"/>
              <a:buAutoNum type="arabicPeriod"/>
            </a:pPr>
            <a:r>
              <a:rPr lang="en-GB" sz="1200" dirty="0"/>
              <a:t>This master thesis  also examined the eﬀicacy of data augmentation techniques that utilizes the capabilities of language models.</a:t>
            </a:r>
          </a:p>
          <a:p>
            <a:pPr marL="342900" indent="-342900">
              <a:buFont typeface="+mj-lt"/>
              <a:buAutoNum type="arabicPeriod"/>
            </a:pPr>
            <a:r>
              <a:rPr lang="en-GB" sz="1200" dirty="0"/>
              <a:t>Research studies was conducted to investigate the cause of the observed behaviour. Consistency regularization and Exponential Moving Average (EMA) weight assignments were found to be the most prevalent explanations for the observed behaviour.</a:t>
            </a:r>
          </a:p>
          <a:p>
            <a:pPr marL="342900" indent="-342900">
              <a:buFont typeface="+mj-lt"/>
              <a:buAutoNum type="arabicPeriod"/>
            </a:pPr>
            <a:r>
              <a:rPr lang="en-GB" sz="1200" dirty="0"/>
              <a:t>The opportunity to advance the understanding of language models, data augmentation, and various adversarial attacks in the text-domain.</a:t>
            </a:r>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22</a:t>
            </a:fld>
            <a:endParaRPr lang="en-US"/>
          </a:p>
        </p:txBody>
      </p:sp>
    </p:spTree>
    <p:extLst>
      <p:ext uri="{BB962C8B-B14F-4D97-AF65-F5344CB8AC3E}">
        <p14:creationId xmlns:p14="http://schemas.microsoft.com/office/powerpoint/2010/main" val="1005664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GB" sz="1200" dirty="0"/>
              <a:t>Image level imperceptibility is still a challenge in text domain. Human can detect character level change in the sentence.</a:t>
            </a:r>
          </a:p>
          <a:p>
            <a:pPr marL="342900" indent="-342900">
              <a:buFont typeface="+mj-lt"/>
              <a:buAutoNum type="arabicPeriod"/>
            </a:pPr>
            <a:r>
              <a:rPr lang="en-GB" sz="1200" dirty="0"/>
              <a:t>Comparatively more space and time-consuming than the conventional approach.</a:t>
            </a:r>
          </a:p>
          <a:p>
            <a:pPr marL="342900" indent="-342900">
              <a:buFont typeface="+mj-lt"/>
              <a:buAutoNum type="arabicPeriod"/>
            </a:pPr>
            <a:r>
              <a:rPr lang="en-GB" sz="1200" dirty="0"/>
              <a:t>No common assessment criteria or frameworks for evaluating the robustness was available.</a:t>
            </a:r>
          </a:p>
          <a:p>
            <a:pPr marL="342900" indent="-342900">
              <a:buFont typeface="+mj-lt"/>
              <a:buAutoNum type="arabicPeriod"/>
            </a:pPr>
            <a:r>
              <a:rPr lang="en-GB" sz="1200" dirty="0"/>
              <a:t>Apart from showing improvement in robustness, but  this mechanism doesn’t prove to be resilient to all kind of attacks.</a:t>
            </a:r>
          </a:p>
          <a:p>
            <a:pPr marL="342900" indent="-342900">
              <a:buFont typeface="+mj-lt"/>
              <a:buAutoNum type="arabicPeriod"/>
            </a:pPr>
            <a:r>
              <a:rPr lang="en-GB" sz="1200" dirty="0"/>
              <a:t>Attacks, data augmentation techniques, and semi-supervised training methodologies present in the image domain cannot be applied directly to the text domain.</a:t>
            </a:r>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23</a:t>
            </a:fld>
            <a:endParaRPr lang="en-US"/>
          </a:p>
        </p:txBody>
      </p:sp>
    </p:spTree>
    <p:extLst>
      <p:ext uri="{BB962C8B-B14F-4D97-AF65-F5344CB8AC3E}">
        <p14:creationId xmlns:p14="http://schemas.microsoft.com/office/powerpoint/2010/main" val="1768157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Hypothesis: Extreme pre-training of language models can hurt model robustness.</a:t>
            </a:r>
          </a:p>
          <a:p>
            <a:r>
              <a:rPr lang="en-GB" dirty="0"/>
              <a:t>Quantitatively measuring the effectiveness of individual augmentation techniques on robustness can be studied.</a:t>
            </a:r>
          </a:p>
          <a:p>
            <a:r>
              <a:rPr lang="en-GB" dirty="0"/>
              <a:t>Working towards reducing computational complexity.</a:t>
            </a:r>
          </a:p>
          <a:p>
            <a:r>
              <a:rPr lang="en-GB" dirty="0"/>
              <a:t>Comparing the performance of gradient-based adversarial training and the proposed fine-tuning approach.</a:t>
            </a:r>
          </a:p>
          <a:p>
            <a:r>
              <a:rPr lang="en-GB" dirty="0"/>
              <a:t>Building a common robustness verification framework that can be used to compare various methodologies.</a:t>
            </a:r>
          </a:p>
          <a:p>
            <a:r>
              <a:rPr lang="en-GB" dirty="0"/>
              <a:t>Explaining the model predictions using adversarial attacks.</a:t>
            </a:r>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24</a:t>
            </a:fld>
            <a:endParaRPr lang="en-US"/>
          </a:p>
        </p:txBody>
      </p:sp>
    </p:spTree>
    <p:extLst>
      <p:ext uri="{BB962C8B-B14F-4D97-AF65-F5344CB8AC3E}">
        <p14:creationId xmlns:p14="http://schemas.microsoft.com/office/powerpoint/2010/main" val="2504453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25</a:t>
            </a:fld>
            <a:endParaRPr lang="en-US"/>
          </a:p>
        </p:txBody>
      </p:sp>
    </p:spTree>
    <p:extLst>
      <p:ext uri="{BB962C8B-B14F-4D97-AF65-F5344CB8AC3E}">
        <p14:creationId xmlns:p14="http://schemas.microsoft.com/office/powerpoint/2010/main" val="3761857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Agenda of todays presentation is </a:t>
            </a:r>
          </a:p>
          <a:p>
            <a:endParaRPr lang="en-DE" dirty="0"/>
          </a:p>
          <a:p>
            <a:r>
              <a:rPr lang="en-DE" dirty="0"/>
              <a:t>I will be giving brief motivtation behind the master thesis,</a:t>
            </a:r>
          </a:p>
          <a:p>
            <a:r>
              <a:rPr lang="en-DE" dirty="0"/>
              <a:t>and research question. </a:t>
            </a:r>
          </a:p>
          <a:p>
            <a:endParaRPr lang="en-DE" dirty="0"/>
          </a:p>
          <a:p>
            <a:r>
              <a:rPr lang="en-DE" dirty="0"/>
              <a:t>Later, proposed methodology, experiment details and result will be presented . </a:t>
            </a:r>
          </a:p>
          <a:p>
            <a:endParaRPr lang="en-DE" dirty="0"/>
          </a:p>
          <a:p>
            <a:r>
              <a:rPr lang="en-DE" dirty="0"/>
              <a:t>Afterwards, I will give a brief explanation about research question </a:t>
            </a:r>
          </a:p>
          <a:p>
            <a:r>
              <a:rPr lang="en-GB" dirty="0"/>
              <a:t>A</a:t>
            </a:r>
            <a:r>
              <a:rPr lang="en-DE" dirty="0"/>
              <a:t>nd will conclude this presenation with limitation and future works,</a:t>
            </a:r>
          </a:p>
        </p:txBody>
      </p:sp>
      <p:sp>
        <p:nvSpPr>
          <p:cNvPr id="4" name="Slide Number Placeholder 3"/>
          <p:cNvSpPr>
            <a:spLocks noGrp="1"/>
          </p:cNvSpPr>
          <p:nvPr>
            <p:ph type="sldNum" sz="quarter" idx="5"/>
          </p:nvPr>
        </p:nvSpPr>
        <p:spPr/>
        <p:txBody>
          <a:bodyPr/>
          <a:lstStyle/>
          <a:p>
            <a:fld id="{9242C0EC-C537-4344-9BEF-795726F440F7}" type="slidenum">
              <a:rPr lang="en-US" smtClean="0"/>
              <a:t>2</a:t>
            </a:fld>
            <a:endParaRPr lang="en-US"/>
          </a:p>
        </p:txBody>
      </p:sp>
    </p:spTree>
    <p:extLst>
      <p:ext uri="{BB962C8B-B14F-4D97-AF65-F5344CB8AC3E}">
        <p14:creationId xmlns:p14="http://schemas.microsoft.com/office/powerpoint/2010/main" val="4290254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After introduction of BERT model in 2019,</a:t>
            </a:r>
            <a:r>
              <a:rPr lang="en-DE" sz="1200" dirty="0"/>
              <a:t> Despite state-of-art performance, </a:t>
            </a:r>
            <a:r>
              <a:rPr lang="en-GB" dirty="0"/>
              <a:t> in 2020, </a:t>
            </a:r>
            <a:r>
              <a:rPr lang="en-GB" dirty="0" err="1"/>
              <a:t>Jin</a:t>
            </a:r>
            <a:r>
              <a:rPr lang="en-GB" dirty="0"/>
              <a:t> work showed that BERT model is not robust. Their performance degrades drastically. The accuracy of BERT model dropped below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 &gt;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Which raises question, can model performance be increased by improving conventional fine-tuning approach when robustness is concerned.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&gt;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According to wang survey, </a:t>
            </a:r>
            <a:r>
              <a:rPr lang="en-DE" sz="1200" dirty="0"/>
              <a:t>Adversarial attacks are more studied topic in computer visualization domain [2] than NLP.</a:t>
            </a: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And, studies published in NLP showcased different strategies to craft adversarial sample and different </a:t>
            </a:r>
            <a:r>
              <a:rPr lang="en-GB" dirty="0" err="1"/>
              <a:t>varients</a:t>
            </a:r>
            <a:r>
              <a:rPr lang="en-GB" dirty="0"/>
              <a:t> of BERT model came into picture to improve model generalization but, unfortunately study direction was least concentrated on robustness enhancement and evaluation.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DE" sz="1200" dirty="0"/>
          </a:p>
          <a:p>
            <a:r>
              <a:rPr lang="en-DE" dirty="0"/>
              <a:t>&gt;</a:t>
            </a:r>
          </a:p>
          <a:p>
            <a:r>
              <a:rPr lang="en-DE" dirty="0"/>
              <a:t>On the other hand, </a:t>
            </a:r>
          </a:p>
          <a:p>
            <a:r>
              <a:rPr lang="en-DE" dirty="0"/>
              <a:t>Various NLP tasks such as fake news detection suffers from lack of labelled data which demands semi-supervised approach.</a:t>
            </a:r>
          </a:p>
          <a:p>
            <a:r>
              <a:rPr lang="en-DE" dirty="0"/>
              <a:t>In CV, Mean teacher approach presented by Tarvarian, claimed to provide robust and accurate model but , the robustness evaluation was still a open scope. </a:t>
            </a:r>
          </a:p>
          <a:p>
            <a:r>
              <a:rPr lang="en-DE" dirty="0"/>
              <a:t>&gt;</a:t>
            </a:r>
          </a:p>
          <a:p>
            <a:r>
              <a:rPr lang="en-DE" dirty="0"/>
              <a:t>And implementing such approach in text domain require diffferent noise strategies. Which can be created using language model capabilities such as  back translation and context rewriting.</a:t>
            </a:r>
          </a:p>
          <a:p>
            <a:endParaRPr lang="en-DE" dirty="0"/>
          </a:p>
          <a:p>
            <a:r>
              <a:rPr lang="en-DE" dirty="0"/>
              <a:t>&gt;</a:t>
            </a:r>
          </a:p>
          <a:p>
            <a:r>
              <a:rPr lang="en-DE" dirty="0"/>
              <a:t>And, Implementing mean teacher approach in fine-tuning language model and evaluating against adversarial attack was the motivation behind this master 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dirty="0"/>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3</a:t>
            </a:fld>
            <a:endParaRPr lang="en-US"/>
          </a:p>
        </p:txBody>
      </p:sp>
    </p:spTree>
    <p:extLst>
      <p:ext uri="{BB962C8B-B14F-4D97-AF65-F5344CB8AC3E}">
        <p14:creationId xmlns:p14="http://schemas.microsoft.com/office/powerpoint/2010/main" val="2453308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har char="q"/>
            </a:pPr>
            <a:r>
              <a:rPr lang="en-GB" sz="1200" b="1" dirty="0"/>
              <a:t>Two main question lead to this research question</a:t>
            </a:r>
          </a:p>
          <a:p>
            <a:pPr marL="285750" indent="-285750">
              <a:buChar char="q"/>
            </a:pPr>
            <a:r>
              <a:rPr lang="en-GB" sz="1200" b="1" dirty="0"/>
              <a:t>I</a:t>
            </a:r>
            <a:r>
              <a:rPr lang="en-DE" sz="1200" b="1" dirty="0"/>
              <a:t>s mean teacher semi-supervised approach effects the robustness of language model? </a:t>
            </a:r>
          </a:p>
          <a:p>
            <a:pPr marL="285750" indent="-285750">
              <a:buChar char="q"/>
            </a:pPr>
            <a:r>
              <a:rPr lang="en-DE" sz="1200" b="1" dirty="0"/>
              <a:t>Can prominent unlabelled data created by langauge models enhance the model performance ?</a:t>
            </a:r>
          </a:p>
          <a:p>
            <a:endParaRPr lang="en-DE" dirty="0"/>
          </a:p>
          <a:p>
            <a:r>
              <a:rPr lang="en-DE" dirty="0"/>
              <a:t>The hypothesis was the language model fine-tuned using proposed approach will be comparatively more robust to conventional fine-tuning approach.</a:t>
            </a:r>
          </a:p>
          <a:p>
            <a:endParaRPr lang="en-DE" dirty="0"/>
          </a:p>
          <a:p>
            <a:r>
              <a:rPr lang="en-DE" dirty="0"/>
              <a:t>I have broken the master thesis into 5 work packages.</a:t>
            </a:r>
          </a:p>
        </p:txBody>
      </p:sp>
      <p:sp>
        <p:nvSpPr>
          <p:cNvPr id="4" name="Slide Number Placeholder 3"/>
          <p:cNvSpPr>
            <a:spLocks noGrp="1"/>
          </p:cNvSpPr>
          <p:nvPr>
            <p:ph type="sldNum" sz="quarter" idx="5"/>
          </p:nvPr>
        </p:nvSpPr>
        <p:spPr/>
        <p:txBody>
          <a:bodyPr/>
          <a:lstStyle/>
          <a:p>
            <a:fld id="{9242C0EC-C537-4344-9BEF-795726F440F7}" type="slidenum">
              <a:rPr lang="en-US" smtClean="0"/>
              <a:t>4</a:t>
            </a:fld>
            <a:endParaRPr lang="en-US"/>
          </a:p>
        </p:txBody>
      </p:sp>
    </p:spTree>
    <p:extLst>
      <p:ext uri="{BB962C8B-B14F-4D97-AF65-F5344CB8AC3E}">
        <p14:creationId xmlns:p14="http://schemas.microsoft.com/office/powerpoint/2010/main" val="51260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four black box attack recipes that satisfy lexical, grammatical, and semantic constraints was reason behind selecting these attack recipes.</a:t>
            </a:r>
          </a:p>
          <a:p>
            <a:endParaRPr lang="en-DE" dirty="0"/>
          </a:p>
          <a:p>
            <a:r>
              <a:rPr lang="en-DE" dirty="0"/>
              <a:t>These examples are created in this experiment.</a:t>
            </a:r>
          </a:p>
          <a:p>
            <a:r>
              <a:rPr lang="en-DE" dirty="0"/>
              <a:t>Textfooler and BAE find important word by change in probability before and after deleting words.</a:t>
            </a:r>
          </a:p>
          <a:p>
            <a:r>
              <a:rPr lang="en-DE" dirty="0"/>
              <a:t>Textbugger and PWWS by converting token to unknown</a:t>
            </a:r>
          </a:p>
          <a:p>
            <a:endParaRPr lang="en-DE" dirty="0"/>
          </a:p>
          <a:p>
            <a:r>
              <a:rPr lang="en-DE" dirty="0"/>
              <a:t>Replacement</a:t>
            </a:r>
          </a:p>
          <a:p>
            <a:r>
              <a:rPr lang="en-DE" dirty="0"/>
              <a:t>Textfooler</a:t>
            </a:r>
            <a:r>
              <a:rPr lang="en-DE" dirty="0">
                <a:sym typeface="Wingdings" pitchFamily="2" charset="2"/>
              </a:rPr>
              <a:t> replacing word which has high similarity score between sentences.</a:t>
            </a:r>
          </a:p>
          <a:p>
            <a:r>
              <a:rPr lang="en-DE" dirty="0">
                <a:sym typeface="Wingdings" pitchFamily="2" charset="2"/>
              </a:rPr>
              <a:t>TextBugger enters bugs at character and word level which can be seen in example.</a:t>
            </a:r>
          </a:p>
          <a:p>
            <a:r>
              <a:rPr lang="en-DE" dirty="0">
                <a:sym typeface="Wingdings" pitchFamily="2" charset="2"/>
              </a:rPr>
              <a:t>PWWS uses WordNet for replacement</a:t>
            </a:r>
          </a:p>
          <a:p>
            <a:r>
              <a:rPr lang="en-DE" dirty="0">
                <a:sym typeface="Wingdings" pitchFamily="2" charset="2"/>
              </a:rPr>
              <a:t>BAE uses BERT model to predict masked word.</a:t>
            </a:r>
            <a:endParaRPr lang="en-DE" dirty="0"/>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7</a:t>
            </a:fld>
            <a:endParaRPr lang="en-US"/>
          </a:p>
        </p:txBody>
      </p:sp>
    </p:spTree>
    <p:extLst>
      <p:ext uri="{BB962C8B-B14F-4D97-AF65-F5344CB8AC3E}">
        <p14:creationId xmlns:p14="http://schemas.microsoft.com/office/powerpoint/2010/main" val="135578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Arial" panose="020B0604020202020204" pitchFamily="34" charset="0"/>
                <a:cs typeface="Arial" panose="020B0604020202020204" pitchFamily="34" charset="0"/>
              </a:rPr>
              <a:t>Hypothesis:</a:t>
            </a:r>
            <a:endParaRPr lang="en-GB"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MT BERT and MT DistilBERT should have:</a:t>
            </a:r>
            <a:endParaRPr lang="en-GB" dirty="0">
              <a:latin typeface="Arial" panose="020B0604020202020204" pitchFamily="34" charset="0"/>
              <a:cs typeface="Arial" panose="020B0604020202020204" pitchFamily="34" charset="0"/>
            </a:endParaRPr>
          </a:p>
          <a:p>
            <a:pPr marL="285750" indent="-285750">
              <a:buClr>
                <a:schemeClr val="tx1"/>
              </a:buClr>
              <a:buFont typeface="Wingdings" pitchFamily="2" charset="2"/>
              <a:buChar char="q"/>
            </a:pPr>
            <a:r>
              <a:rPr lang="en-GB" dirty="0">
                <a:latin typeface="Arial" panose="020B0604020202020204" pitchFamily="34" charset="0"/>
                <a:cs typeface="Arial" panose="020B0604020202020204" pitchFamily="34" charset="0"/>
              </a:rPr>
              <a:t>Higher Original Accuracy than baseline model.</a:t>
            </a:r>
          </a:p>
          <a:p>
            <a:pPr marL="285750" indent="-285750">
              <a:buClr>
                <a:schemeClr val="tx1"/>
              </a:buClr>
              <a:buFont typeface="Wingdings" pitchFamily="2" charset="2"/>
              <a:buChar char="q"/>
            </a:pPr>
            <a:r>
              <a:rPr lang="en-GB" dirty="0">
                <a:latin typeface="Arial" panose="020B0604020202020204" pitchFamily="34" charset="0"/>
                <a:cs typeface="Arial" panose="020B0604020202020204" pitchFamily="34" charset="0"/>
              </a:rPr>
              <a:t>Higher Accuracy under Attack than baseline models.</a:t>
            </a:r>
          </a:p>
          <a:p>
            <a:pPr marL="285750" indent="-285750">
              <a:buClr>
                <a:schemeClr val="tx1"/>
              </a:buClr>
              <a:buFont typeface="Wingdings" pitchFamily="2" charset="2"/>
              <a:buChar char="q"/>
            </a:pPr>
            <a:r>
              <a:rPr lang="en-GB" dirty="0">
                <a:latin typeface="Arial" panose="020B0604020202020204" pitchFamily="34" charset="0"/>
                <a:cs typeface="Arial" panose="020B0604020202020204" pitchFamily="34" charset="0"/>
              </a:rPr>
              <a:t>Lower Success Rate than baseline model.</a:t>
            </a:r>
          </a:p>
          <a:p>
            <a:pPr marL="285750" indent="-285750">
              <a:buClr>
                <a:schemeClr val="tx1"/>
              </a:buClr>
              <a:buFont typeface="Wingdings" pitchFamily="2" charset="2"/>
              <a:buChar char="q"/>
            </a:pPr>
            <a:r>
              <a:rPr lang="en-GB" dirty="0">
                <a:latin typeface="Arial" panose="020B0604020202020204" pitchFamily="34" charset="0"/>
                <a:cs typeface="Arial" panose="020B0604020202020204" pitchFamily="34" charset="0"/>
              </a:rPr>
              <a:t>Higher Perturbation rate than baseline models.</a:t>
            </a:r>
          </a:p>
          <a:p>
            <a:pPr marL="285750" indent="-285750">
              <a:buClr>
                <a:schemeClr val="tx1"/>
              </a:buClr>
              <a:buFont typeface="Wingdings" pitchFamily="2" charset="2"/>
              <a:buChar char="q"/>
            </a:pPr>
            <a:r>
              <a:rPr lang="en-GB" dirty="0">
                <a:latin typeface="Arial" panose="020B0604020202020204" pitchFamily="34" charset="0"/>
                <a:cs typeface="Arial" panose="020B0604020202020204" pitchFamily="34" charset="0"/>
              </a:rPr>
              <a:t>Higher Average Number of queries required to get attacked than baseline models.</a:t>
            </a:r>
          </a:p>
          <a:p>
            <a:pPr marL="285750" indent="-285750">
              <a:buClr>
                <a:schemeClr val="tx1"/>
              </a:buClr>
              <a:buFont typeface="Wingdings" pitchFamily="2" charset="2"/>
              <a:buChar char="q"/>
            </a:pPr>
            <a:r>
              <a:rPr lang="en-GB" dirty="0">
                <a:latin typeface="Arial" panose="020B0604020202020204" pitchFamily="34" charset="0"/>
                <a:cs typeface="Arial" panose="020B0604020202020204" pitchFamily="34" charset="0"/>
              </a:rPr>
              <a:t>Lower range of perturbation score of successful attacks.</a:t>
            </a:r>
          </a:p>
          <a:p>
            <a:endParaRPr lang="en-DE" dirty="0"/>
          </a:p>
          <a:p>
            <a:r>
              <a:rPr lang="en-DE" dirty="0"/>
              <a:t>Perturbation score signals about resilient towards attacks if the model is not allowing attack recipes to predict wrong label with high confidence.</a:t>
            </a:r>
          </a:p>
        </p:txBody>
      </p:sp>
      <p:sp>
        <p:nvSpPr>
          <p:cNvPr id="4" name="Slide Number Placeholder 3"/>
          <p:cNvSpPr>
            <a:spLocks noGrp="1"/>
          </p:cNvSpPr>
          <p:nvPr>
            <p:ph type="sldNum" sz="quarter" idx="5"/>
          </p:nvPr>
        </p:nvSpPr>
        <p:spPr/>
        <p:txBody>
          <a:bodyPr/>
          <a:lstStyle/>
          <a:p>
            <a:fld id="{9242C0EC-C537-4344-9BEF-795726F440F7}" type="slidenum">
              <a:rPr lang="en-US" smtClean="0"/>
              <a:t>11</a:t>
            </a:fld>
            <a:endParaRPr lang="en-US"/>
          </a:p>
        </p:txBody>
      </p:sp>
    </p:spTree>
    <p:extLst>
      <p:ext uri="{BB962C8B-B14F-4D97-AF65-F5344CB8AC3E}">
        <p14:creationId xmlns:p14="http://schemas.microsoft.com/office/powerpoint/2010/main" val="321599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sz="1200" dirty="0">
                <a:solidFill>
                  <a:schemeClr val="tx1">
                    <a:lumMod val="85000"/>
                    <a:lumOff val="15000"/>
                  </a:schemeClr>
                </a:solidFill>
                <a:latin typeface="Arial" panose="020B0604020202020204" pitchFamily="34" charset="0"/>
                <a:cs typeface="Arial" panose="020B0604020202020204" pitchFamily="34" charset="0"/>
              </a:rPr>
              <a:t>Results shows that language model fine-tuned using conventional approach degrades drastically.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85000"/>
                    <a:lumOff val="15000"/>
                  </a:schemeClr>
                </a:solidFill>
                <a:latin typeface="Arial" panose="020B0604020202020204" pitchFamily="34" charset="0"/>
                <a:cs typeface="Arial" panose="020B0604020202020204" pitchFamily="34" charset="0"/>
              </a:rPr>
              <a:t>F</a:t>
            </a:r>
            <a:r>
              <a:rPr lang="en-DE" sz="1200" dirty="0">
                <a:solidFill>
                  <a:schemeClr val="tx1">
                    <a:lumMod val="85000"/>
                    <a:lumOff val="15000"/>
                  </a:schemeClr>
                </a:solidFill>
                <a:latin typeface="Arial" panose="020B0604020202020204" pitchFamily="34" charset="0"/>
                <a:cs typeface="Arial" panose="020B0604020202020204" pitchFamily="34" charset="0"/>
              </a:rPr>
              <a:t>or most to the attack recipes except BAE, it is showing lower than 6 percent.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dirty="0">
              <a:solidFill>
                <a:schemeClr val="tx1">
                  <a:lumMod val="85000"/>
                  <a:lumOff val="1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dirty="0">
              <a:solidFill>
                <a:schemeClr val="tx1">
                  <a:lumMod val="85000"/>
                  <a:lumOff val="1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E" sz="1200" dirty="0">
                <a:solidFill>
                  <a:schemeClr val="tx1">
                    <a:lumMod val="85000"/>
                    <a:lumOff val="15000"/>
                  </a:schemeClr>
                </a:solidFill>
                <a:latin typeface="Arial" panose="020B0604020202020204" pitchFamily="34" charset="0"/>
                <a:cs typeface="Arial" panose="020B0604020202020204" pitchFamily="34" charset="0"/>
              </a:rPr>
              <a:t>Followed by MTDistilBERT</a:t>
            </a:r>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14</a:t>
            </a:fld>
            <a:endParaRPr lang="en-US"/>
          </a:p>
        </p:txBody>
      </p:sp>
    </p:spTree>
    <p:extLst>
      <p:ext uri="{BB962C8B-B14F-4D97-AF65-F5344CB8AC3E}">
        <p14:creationId xmlns:p14="http://schemas.microsoft.com/office/powerpoint/2010/main" val="2927684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sz="1200" dirty="0">
                <a:solidFill>
                  <a:schemeClr val="tx1">
                    <a:lumMod val="85000"/>
                    <a:lumOff val="15000"/>
                  </a:schemeClr>
                </a:solidFill>
                <a:latin typeface="Arial" panose="020B0604020202020204" pitchFamily="34" charset="0"/>
                <a:cs typeface="Arial" panose="020B0604020202020204" pitchFamily="34" charset="0"/>
              </a:rPr>
              <a:t>Followed by MTDistilBERT</a:t>
            </a:r>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15</a:t>
            </a:fld>
            <a:endParaRPr lang="en-US"/>
          </a:p>
        </p:txBody>
      </p:sp>
    </p:spTree>
    <p:extLst>
      <p:ext uri="{BB962C8B-B14F-4D97-AF65-F5344CB8AC3E}">
        <p14:creationId xmlns:p14="http://schemas.microsoft.com/office/powerpoint/2010/main" val="410376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MTBERT model showed comparatively higher queries requirement followed by MTDistilBERT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In terms of attack recipes,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TextFooler and PWWS has shown significant difference in both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TextFooler: the difference in between MT BERT and BERT is significantly higher or doubled in case of IMDB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That may be because of relation with text length and vocabulary as mentioned in TextFooler and PWWS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9242C0EC-C537-4344-9BEF-795726F440F7}" type="slidenum">
              <a:rPr lang="en-US" smtClean="0"/>
              <a:t>18</a:t>
            </a:fld>
            <a:endParaRPr lang="en-US"/>
          </a:p>
        </p:txBody>
      </p:sp>
    </p:spTree>
    <p:extLst>
      <p:ext uri="{BB962C8B-B14F-4D97-AF65-F5344CB8AC3E}">
        <p14:creationId xmlns:p14="http://schemas.microsoft.com/office/powerpoint/2010/main" val="1813521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a:xfrm>
            <a:off x="8745741" y="6369559"/>
            <a:ext cx="2753746" cy="323968"/>
          </a:xfrm>
        </p:spPr>
        <p:txBody>
          <a:bodyPr/>
          <a:lstStyle/>
          <a:p>
            <a:fld id="{3AE1A503-C750-8C42-A06B-9058B7AA7123}" type="datetime1">
              <a:rPr lang="en-IN" smtClean="0"/>
              <a:t>24/03/22</a:t>
            </a:fld>
            <a:endParaRPr lang="en-US" dirty="0"/>
          </a:p>
        </p:txBody>
      </p:sp>
      <p:sp>
        <p:nvSpPr>
          <p:cNvPr id="6" name="Slide Number Placeholder 5"/>
          <p:cNvSpPr>
            <a:spLocks noGrp="1"/>
          </p:cNvSpPr>
          <p:nvPr>
            <p:ph type="sldNum" sz="quarter" idx="12"/>
          </p:nvPr>
        </p:nvSpPr>
        <p:spPr>
          <a:xfrm>
            <a:off x="11637463" y="6357044"/>
            <a:ext cx="365760" cy="365760"/>
          </a:xfrm>
        </p:spPr>
        <p:txBody>
          <a:bodyPr/>
          <a:lstStyle/>
          <a:p>
            <a:fld id="{D4385911-A369-254E-86F9-364F5AB611C7}" type="slidenum">
              <a:rPr lang="en-US" smtClean="0"/>
              <a:t>‹#›</a:t>
            </a:fld>
            <a:endParaRPr lang="en-US" dirty="0"/>
          </a:p>
        </p:txBody>
      </p:sp>
    </p:spTree>
    <p:extLst>
      <p:ext uri="{BB962C8B-B14F-4D97-AF65-F5344CB8AC3E}">
        <p14:creationId xmlns:p14="http://schemas.microsoft.com/office/powerpoint/2010/main" val="112279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marL="228600" indent="-228600">
              <a:buClr>
                <a:schemeClr val="tx1"/>
              </a:buClr>
              <a:buFont typeface="Wingdings" pitchFamily="2" charset="2"/>
              <a:buChar char="§"/>
              <a:defRPr/>
            </a:lvl1pPr>
            <a:lvl2pPr marL="457200" indent="-228600">
              <a:buClr>
                <a:schemeClr val="tx1"/>
              </a:buClr>
              <a:buFont typeface="Wingdings" pitchFamily="2" charset="2"/>
              <a:buChar char="§"/>
              <a:defRPr/>
            </a:lvl2pPr>
            <a:lvl3pPr marL="685800" indent="-228600">
              <a:buClr>
                <a:schemeClr val="tx1"/>
              </a:buClr>
              <a:buFont typeface="Wingdings" pitchFamily="2" charset="2"/>
              <a:buChar char="§"/>
              <a:defRPr/>
            </a:lvl3pPr>
            <a:lvl4pPr marL="914400" indent="-228600">
              <a:buClr>
                <a:schemeClr val="tx1"/>
              </a:buClr>
              <a:buFont typeface="Wingdings" pitchFamily="2" charset="2"/>
              <a:buChar char="§"/>
              <a:defRPr/>
            </a:lvl4pPr>
            <a:lvl5pPr marL="1143000" indent="-228600">
              <a:buClr>
                <a:schemeClr val="tx1"/>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p:cNvSpPr>
            <a:spLocks noGrp="1"/>
          </p:cNvSpPr>
          <p:nvPr>
            <p:ph type="dt" sz="half" idx="10"/>
          </p:nvPr>
        </p:nvSpPr>
        <p:spPr>
          <a:xfrm>
            <a:off x="8771688" y="6398836"/>
            <a:ext cx="2753746" cy="323968"/>
          </a:xfrm>
        </p:spPr>
        <p:txBody>
          <a:bodyPr/>
          <a:lstStyle/>
          <a:p>
            <a:fld id="{2B2CCB73-6AD0-6C4B-BD27-54E5EFBD5744}" type="datetime1">
              <a:rPr lang="en-IN" smtClean="0"/>
              <a:t>24/03/22</a:t>
            </a:fld>
            <a:endParaRPr lang="en-US" dirty="0"/>
          </a:p>
        </p:txBody>
      </p:sp>
      <p:sp>
        <p:nvSpPr>
          <p:cNvPr id="9" name="Slide Number Placeholder 8"/>
          <p:cNvSpPr>
            <a:spLocks noGrp="1"/>
          </p:cNvSpPr>
          <p:nvPr>
            <p:ph type="sldNum" sz="quarter" idx="12"/>
          </p:nvPr>
        </p:nvSpPr>
        <p:spPr>
          <a:xfrm>
            <a:off x="11673322" y="6377940"/>
            <a:ext cx="365760" cy="365760"/>
          </a:xfrm>
        </p:spPr>
        <p:txBody>
          <a:bodyPr/>
          <a:lstStyle/>
          <a:p>
            <a:fld id="{D4385911-A369-254E-86F9-364F5AB611C7}" type="slidenum">
              <a:rPr lang="en-US" smtClean="0"/>
              <a:t>‹#›</a:t>
            </a:fld>
            <a:endParaRPr lang="en-US"/>
          </a:p>
        </p:txBody>
      </p:sp>
    </p:spTree>
    <p:extLst>
      <p:ext uri="{BB962C8B-B14F-4D97-AF65-F5344CB8AC3E}">
        <p14:creationId xmlns:p14="http://schemas.microsoft.com/office/powerpoint/2010/main" val="297698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lvl1pPr marL="228600" indent="-228600">
              <a:buClr>
                <a:schemeClr val="tx1"/>
              </a:buClr>
              <a:buFont typeface="Wingdings" pitchFamily="2" charset="2"/>
              <a:buChar char="§"/>
              <a:defRPr/>
            </a:lvl1pPr>
            <a:lvl2pPr marL="457200" indent="-228600">
              <a:buClr>
                <a:schemeClr val="tx1"/>
              </a:buClr>
              <a:buFont typeface="Wingdings" pitchFamily="2" charset="2"/>
              <a:buChar char="§"/>
              <a:defRPr/>
            </a:lvl2pPr>
            <a:lvl3pPr marL="685800" indent="-228600">
              <a:buClr>
                <a:schemeClr val="tx1"/>
              </a:buClr>
              <a:buFont typeface="Wingdings" pitchFamily="2" charset="2"/>
              <a:buChar char="§"/>
              <a:defRPr/>
            </a:lvl3pPr>
            <a:lvl4pPr marL="914400" indent="-228600">
              <a:buClr>
                <a:schemeClr val="tx1"/>
              </a:buClr>
              <a:buFont typeface="Wingdings" pitchFamily="2" charset="2"/>
              <a:buChar char="§"/>
              <a:defRPr/>
            </a:lvl4pPr>
            <a:lvl5pPr marL="1143000" indent="-228600">
              <a:buClr>
                <a:schemeClr val="tx1"/>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lvl1pPr marL="228600" indent="-228600">
              <a:buClr>
                <a:schemeClr val="tx1"/>
              </a:buClr>
              <a:buFont typeface="Wingdings" pitchFamily="2" charset="2"/>
              <a:buChar char="§"/>
              <a:defRPr/>
            </a:lvl1pPr>
            <a:lvl2pPr marL="457200" indent="-228600">
              <a:buClr>
                <a:schemeClr val="tx1"/>
              </a:buClr>
              <a:buFont typeface="Wingdings" pitchFamily="2" charset="2"/>
              <a:buChar char="§"/>
              <a:defRPr/>
            </a:lvl2pPr>
            <a:lvl3pPr marL="685800" indent="-228600">
              <a:buClr>
                <a:schemeClr val="tx1"/>
              </a:buClr>
              <a:buFont typeface="Wingdings" pitchFamily="2" charset="2"/>
              <a:buChar char="§"/>
              <a:defRPr/>
            </a:lvl3pPr>
            <a:lvl4pPr marL="914400" indent="-228600">
              <a:buClr>
                <a:schemeClr val="tx1"/>
              </a:buClr>
              <a:buFont typeface="Wingdings" pitchFamily="2" charset="2"/>
              <a:buChar char="§"/>
              <a:defRPr/>
            </a:lvl4pPr>
            <a:lvl5pPr marL="1143000" indent="-228600">
              <a:buClr>
                <a:schemeClr val="tx1"/>
              </a:buClr>
              <a:buFont typeface="Wingdings" pitchFamily="2" charset="2"/>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Date Placeholder 7"/>
          <p:cNvSpPr>
            <a:spLocks noGrp="1"/>
          </p:cNvSpPr>
          <p:nvPr>
            <p:ph type="dt" sz="half" idx="10"/>
          </p:nvPr>
        </p:nvSpPr>
        <p:spPr>
          <a:xfrm>
            <a:off x="8473438" y="6396872"/>
            <a:ext cx="2753746" cy="323968"/>
          </a:xfrm>
        </p:spPr>
        <p:txBody>
          <a:bodyPr/>
          <a:lstStyle/>
          <a:p>
            <a:fld id="{3BFEC71E-55BE-4042-B352-C84B3E59FF78}" type="datetime1">
              <a:rPr lang="en-IN" smtClean="0"/>
              <a:t>24/03/22</a:t>
            </a:fld>
            <a:endParaRPr lang="en-US"/>
          </a:p>
        </p:txBody>
      </p:sp>
      <p:sp>
        <p:nvSpPr>
          <p:cNvPr id="10" name="Slide Number Placeholder 9"/>
          <p:cNvSpPr>
            <a:spLocks noGrp="1"/>
          </p:cNvSpPr>
          <p:nvPr>
            <p:ph type="sldNum" sz="quarter" idx="12"/>
          </p:nvPr>
        </p:nvSpPr>
        <p:spPr>
          <a:xfrm>
            <a:off x="11538852" y="6355080"/>
            <a:ext cx="365760" cy="365760"/>
          </a:xfrm>
        </p:spPr>
        <p:txBody>
          <a:bodyPr/>
          <a:lstStyle/>
          <a:p>
            <a:fld id="{D4385911-A369-254E-86F9-364F5AB611C7}" type="slidenum">
              <a:rPr lang="en-US" smtClean="0"/>
              <a:t>‹#›</a:t>
            </a:fld>
            <a:endParaRPr lang="en-US" dirty="0"/>
          </a:p>
        </p:txBody>
      </p:sp>
    </p:spTree>
    <p:extLst>
      <p:ext uri="{BB962C8B-B14F-4D97-AF65-F5344CB8AC3E}">
        <p14:creationId xmlns:p14="http://schemas.microsoft.com/office/powerpoint/2010/main" val="2784518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647676" y="6377940"/>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EB42C05-D520-BE48-B5A9-CE521747061D}" type="datetime1">
              <a:rPr lang="en-IN" smtClean="0"/>
              <a:t>24/03/22</a:t>
            </a:fld>
            <a:endParaRPr lang="en-US"/>
          </a:p>
        </p:txBody>
      </p:sp>
      <p:sp>
        <p:nvSpPr>
          <p:cNvPr id="6" name="Slide Number Placeholder 5"/>
          <p:cNvSpPr>
            <a:spLocks noGrp="1"/>
          </p:cNvSpPr>
          <p:nvPr>
            <p:ph type="sldNum" sz="quarter" idx="4"/>
          </p:nvPr>
        </p:nvSpPr>
        <p:spPr>
          <a:xfrm>
            <a:off x="11617212" y="6359008"/>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4385911-A369-254E-86F9-364F5AB611C7}" type="slidenum">
              <a:rPr lang="en-US" smtClean="0"/>
              <a:t>‹#›</a:t>
            </a:fld>
            <a:endParaRPr lang="en-US" dirty="0"/>
          </a:p>
        </p:txBody>
      </p:sp>
      <p:pic>
        <p:nvPicPr>
          <p:cNvPr id="7" name="Picture 6">
            <a:extLst>
              <a:ext uri="{FF2B5EF4-FFF2-40B4-BE49-F238E27FC236}">
                <a16:creationId xmlns:a16="http://schemas.microsoft.com/office/drawing/2014/main" id="{438DA3F0-4937-9044-A316-D29082C51AC0}"/>
              </a:ext>
            </a:extLst>
          </p:cNvPr>
          <p:cNvPicPr>
            <a:picLocks noChangeAspect="1"/>
          </p:cNvPicPr>
          <p:nvPr userDrawn="1"/>
        </p:nvPicPr>
        <p:blipFill>
          <a:blip r:embed="rId5"/>
          <a:stretch>
            <a:fillRect/>
          </a:stretch>
        </p:blipFill>
        <p:spPr>
          <a:xfrm>
            <a:off x="9518750" y="197241"/>
            <a:ext cx="2391240" cy="380146"/>
          </a:xfrm>
          <a:prstGeom prst="rect">
            <a:avLst/>
          </a:prstGeom>
        </p:spPr>
      </p:pic>
      <p:pic>
        <p:nvPicPr>
          <p:cNvPr id="9" name="Picture 8">
            <a:extLst>
              <a:ext uri="{FF2B5EF4-FFF2-40B4-BE49-F238E27FC236}">
                <a16:creationId xmlns:a16="http://schemas.microsoft.com/office/drawing/2014/main" id="{0AFDCAB9-9CF5-294E-96DD-D93CC9E43539}"/>
              </a:ext>
            </a:extLst>
          </p:cNvPr>
          <p:cNvPicPr>
            <a:picLocks noChangeAspect="1"/>
          </p:cNvPicPr>
          <p:nvPr userDrawn="1"/>
        </p:nvPicPr>
        <p:blipFill>
          <a:blip r:embed="rId6"/>
          <a:stretch>
            <a:fillRect/>
          </a:stretch>
        </p:blipFill>
        <p:spPr>
          <a:xfrm>
            <a:off x="217821" y="212933"/>
            <a:ext cx="1112715" cy="348761"/>
          </a:xfrm>
          <a:prstGeom prst="rect">
            <a:avLst/>
          </a:prstGeom>
        </p:spPr>
      </p:pic>
      <p:sp>
        <p:nvSpPr>
          <p:cNvPr id="10" name="Rectangle 9">
            <a:extLst>
              <a:ext uri="{FF2B5EF4-FFF2-40B4-BE49-F238E27FC236}">
                <a16:creationId xmlns:a16="http://schemas.microsoft.com/office/drawing/2014/main" id="{F2968C1B-5013-4143-89A5-5A05CE2C658F}"/>
              </a:ext>
            </a:extLst>
          </p:cNvPr>
          <p:cNvSpPr/>
          <p:nvPr userDrawn="1"/>
        </p:nvSpPr>
        <p:spPr>
          <a:xfrm>
            <a:off x="0" y="6448431"/>
            <a:ext cx="4120039" cy="276999"/>
          </a:xfrm>
          <a:prstGeom prst="rect">
            <a:avLst/>
          </a:prstGeom>
        </p:spPr>
        <p:txBody>
          <a:bodyPr wrap="none">
            <a:spAutoFit/>
          </a:bodyPr>
          <a:lstStyle/>
          <a:p>
            <a:r>
              <a:rPr lang="en-DE" sz="1200" dirty="0">
                <a:solidFill>
                  <a:schemeClr val="bg1">
                    <a:lumMod val="65000"/>
                  </a:schemeClr>
                </a:solidFill>
                <a:latin typeface="Arial" panose="020B0604020202020204" pitchFamily="34" charset="0"/>
                <a:cs typeface="Arial" panose="020B0604020202020204" pitchFamily="34" charset="0"/>
              </a:rPr>
              <a:t>Institute for Business and Management Informatics - 2022</a:t>
            </a:r>
          </a:p>
        </p:txBody>
      </p:sp>
    </p:spTree>
    <p:extLst>
      <p:ext uri="{BB962C8B-B14F-4D97-AF65-F5344CB8AC3E}">
        <p14:creationId xmlns:p14="http://schemas.microsoft.com/office/powerpoint/2010/main" val="2665011150"/>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5" r:id="rId3"/>
  </p:sldLayoutIdLst>
  <p:hf hdr="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8.xml"/><Relationship Id="rId3" Type="http://schemas.openxmlformats.org/officeDocument/2006/relationships/image" Target="../media/image11.png"/><Relationship Id="rId7" Type="http://schemas.openxmlformats.org/officeDocument/2006/relationships/customXml" Target="../ink/ink2.xml"/><Relationship Id="rId12" Type="http://schemas.openxmlformats.org/officeDocument/2006/relationships/customXml" Target="../ink/ink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6.xml"/><Relationship Id="rId10" Type="http://schemas.openxmlformats.org/officeDocument/2006/relationships/customXml" Target="../ink/ink5.xml"/><Relationship Id="rId4" Type="http://schemas.openxmlformats.org/officeDocument/2006/relationships/customXml" Target="../ink/ink1.xml"/><Relationship Id="rId9" Type="http://schemas.openxmlformats.org/officeDocument/2006/relationships/customXml" Target="../ink/ink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bksaini078/Mean-Teacher-BERT-Robustness-Assessmen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texthero.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C74C-0840-1244-8C70-213A027830F2}"/>
              </a:ext>
            </a:extLst>
          </p:cNvPr>
          <p:cNvSpPr>
            <a:spLocks noGrp="1"/>
          </p:cNvSpPr>
          <p:nvPr>
            <p:ph type="ctrTitle"/>
          </p:nvPr>
        </p:nvSpPr>
        <p:spPr>
          <a:xfrm>
            <a:off x="637953" y="1816131"/>
            <a:ext cx="10999510" cy="1001497"/>
          </a:xfrm>
        </p:spPr>
        <p:txBody>
          <a:bodyPr>
            <a:noAutofit/>
          </a:bodyPr>
          <a:lstStyle/>
          <a:p>
            <a:r>
              <a:rPr lang="en-GB" sz="2000" cap="none" dirty="0">
                <a:latin typeface="Arial" panose="020B0604020202020204" pitchFamily="34" charset="0"/>
                <a:cs typeface="Arial" panose="020B0604020202020204" pitchFamily="34" charset="0"/>
              </a:rPr>
              <a:t>Assessment Of Mean Teacher And Prominent Adversarial Unlabeled Data For Language Classification </a:t>
            </a:r>
            <a:endParaRPr lang="en-US" sz="2000" cap="none"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D2A461D-EDE0-D248-B1EC-423BBB4A88D8}"/>
              </a:ext>
            </a:extLst>
          </p:cNvPr>
          <p:cNvSpPr>
            <a:spLocks noGrp="1"/>
          </p:cNvSpPr>
          <p:nvPr>
            <p:ph type="subTitle" idx="1"/>
          </p:nvPr>
        </p:nvSpPr>
        <p:spPr>
          <a:xfrm>
            <a:off x="121900" y="5281324"/>
            <a:ext cx="6909353" cy="918732"/>
          </a:xfrm>
        </p:spPr>
        <p:txBody>
          <a:bodyPr vert="horz" lIns="91440" tIns="45720" rIns="91440" bIns="45720" rtlCol="0" anchor="t">
            <a:noAutofit/>
          </a:bodyPr>
          <a:lstStyle/>
          <a:p>
            <a:pPr algn="l"/>
            <a:r>
              <a:rPr lang="en-IN" sz="1600" b="1" dirty="0">
                <a:latin typeface="Arial" panose="020B0604020202020204" pitchFamily="34" charset="0"/>
                <a:cs typeface="Arial" panose="020B0604020202020204" pitchFamily="34" charset="0"/>
              </a:rPr>
              <a:t>First Supervisor:	       </a:t>
            </a:r>
            <a:r>
              <a:rPr lang="en-GB" sz="1600" dirty="0">
                <a:latin typeface="Arial" panose="020B0604020202020204" pitchFamily="34" charset="0"/>
                <a:cs typeface="Arial" panose="020B0604020202020204" pitchFamily="34" charset="0"/>
              </a:rPr>
              <a:t>Prof. </a:t>
            </a:r>
            <a:r>
              <a:rPr lang="en-GB" sz="1600" dirty="0" err="1">
                <a:latin typeface="Arial" panose="020B0604020202020204" pitchFamily="34" charset="0"/>
                <a:cs typeface="Arial" panose="020B0604020202020204" pitchFamily="34" charset="0"/>
              </a:rPr>
              <a:t>Dr.</a:t>
            </a:r>
            <a:r>
              <a:rPr lang="en-GB" sz="1600" dirty="0">
                <a:latin typeface="Arial" panose="020B0604020202020204" pitchFamily="34" charset="0"/>
                <a:cs typeface="Arial" panose="020B0604020202020204" pitchFamily="34" charset="0"/>
              </a:rPr>
              <a:t> Andreas </a:t>
            </a:r>
            <a:r>
              <a:rPr lang="en-GB" sz="1600" dirty="0" err="1">
                <a:latin typeface="Arial" panose="020B0604020202020204" pitchFamily="34" charset="0"/>
                <a:cs typeface="Arial" panose="020B0604020202020204" pitchFamily="34" charset="0"/>
              </a:rPr>
              <a:t>Mauthe</a:t>
            </a:r>
            <a:endParaRPr lang="en-GB" sz="1600" dirty="0">
              <a:latin typeface="Arial" panose="020B0604020202020204" pitchFamily="34" charset="0"/>
              <a:cs typeface="Arial" panose="020B0604020202020204" pitchFamily="34" charset="0"/>
            </a:endParaRPr>
          </a:p>
          <a:p>
            <a:pPr algn="l"/>
            <a:r>
              <a:rPr lang="en-GB" sz="1600" b="1" dirty="0">
                <a:latin typeface="Arial" panose="020B0604020202020204" pitchFamily="34" charset="0"/>
                <a:cs typeface="Arial" panose="020B0604020202020204" pitchFamily="34" charset="0"/>
              </a:rPr>
              <a:t>Second Supervisor</a:t>
            </a:r>
            <a:r>
              <a:rPr lang="en-GB" sz="1600" dirty="0">
                <a:latin typeface="Arial" panose="020B0604020202020204" pitchFamily="34" charset="0"/>
                <a:cs typeface="Arial" panose="020B0604020202020204" pitchFamily="34" charset="0"/>
              </a:rPr>
              <a:t>:      Mr. Alexander Rosenbaum</a:t>
            </a:r>
            <a:br>
              <a:rPr lang="en-GB" sz="1600" dirty="0">
                <a:latin typeface="Arial" panose="020B0604020202020204" pitchFamily="34" charset="0"/>
                <a:cs typeface="Arial" panose="020B0604020202020204" pitchFamily="34" charset="0"/>
              </a:rPr>
            </a:br>
            <a:endParaRPr lang="en-GB" sz="1600" dirty="0">
              <a:latin typeface="Arial" panose="020B0604020202020204" pitchFamily="34" charset="0"/>
              <a:cs typeface="Arial" panose="020B0604020202020204" pitchFamily="34" charset="0"/>
            </a:endParaRPr>
          </a:p>
          <a:p>
            <a:pPr algn="l"/>
            <a:endParaRPr lang="en-IN" sz="1600" dirty="0">
              <a:latin typeface="Arial" panose="020B0604020202020204" pitchFamily="34" charset="0"/>
              <a:cs typeface="Arial" panose="020B0604020202020204" pitchFamily="34" charset="0"/>
            </a:endParaRPr>
          </a:p>
        </p:txBody>
      </p:sp>
      <p:sp>
        <p:nvSpPr>
          <p:cNvPr id="8" name="Date Placeholder 7">
            <a:extLst>
              <a:ext uri="{FF2B5EF4-FFF2-40B4-BE49-F238E27FC236}">
                <a16:creationId xmlns:a16="http://schemas.microsoft.com/office/drawing/2014/main" id="{E285485B-9925-E946-B44C-0D5C0B422A01}"/>
              </a:ext>
            </a:extLst>
          </p:cNvPr>
          <p:cNvSpPr>
            <a:spLocks noGrp="1"/>
          </p:cNvSpPr>
          <p:nvPr>
            <p:ph type="dt" sz="half" idx="10"/>
          </p:nvPr>
        </p:nvSpPr>
        <p:spPr>
          <a:xfrm>
            <a:off x="8543517" y="6155709"/>
            <a:ext cx="2753746" cy="323968"/>
          </a:xfrm>
        </p:spPr>
        <p:txBody>
          <a:bodyPr/>
          <a:lstStyle/>
          <a:p>
            <a:fld id="{99B2E287-26DB-EF46-BC11-86EA3CCC1AD8}" type="datetime1">
              <a:rPr lang="en-IN" smtClean="0">
                <a:latin typeface="Arial" panose="020B0604020202020204" pitchFamily="34" charset="0"/>
                <a:cs typeface="Arial" panose="020B0604020202020204" pitchFamily="34" charset="0"/>
              </a:rPr>
              <a:t>24/03/22</a:t>
            </a:fld>
            <a:endParaRPr lang="en-US">
              <a:latin typeface="Arial" panose="020B0604020202020204" pitchFamily="34" charset="0"/>
              <a:cs typeface="Arial" panose="020B0604020202020204" pitchFamily="34" charset="0"/>
            </a:endParaRPr>
          </a:p>
        </p:txBody>
      </p:sp>
      <p:sp>
        <p:nvSpPr>
          <p:cNvPr id="10" name="Slide Number Placeholder 9">
            <a:extLst>
              <a:ext uri="{FF2B5EF4-FFF2-40B4-BE49-F238E27FC236}">
                <a16:creationId xmlns:a16="http://schemas.microsoft.com/office/drawing/2014/main" id="{EB6712DC-F48E-4247-90B1-8896073CE0A2}"/>
              </a:ext>
            </a:extLst>
          </p:cNvPr>
          <p:cNvSpPr>
            <a:spLocks noGrp="1"/>
          </p:cNvSpPr>
          <p:nvPr>
            <p:ph type="sldNum" sz="quarter" idx="12"/>
          </p:nvPr>
        </p:nvSpPr>
        <p:spPr>
          <a:xfrm>
            <a:off x="11637463" y="6155709"/>
            <a:ext cx="365760" cy="365760"/>
          </a:xfrm>
        </p:spPr>
        <p:txBody>
          <a:bodyPr/>
          <a:lstStyle/>
          <a:p>
            <a:fld id="{D4385911-A369-254E-86F9-364F5AB611C7}" type="slidenum">
              <a:rPr lang="en-US" smtClean="0">
                <a:latin typeface="Arial" panose="020B0604020202020204" pitchFamily="34" charset="0"/>
                <a:cs typeface="Arial" panose="020B0604020202020204" pitchFamily="34" charset="0"/>
              </a:rPr>
              <a:t>1</a:t>
            </a:fld>
            <a:endParaRPr lang="en-US">
              <a:latin typeface="Arial" panose="020B0604020202020204" pitchFamily="34" charset="0"/>
              <a:cs typeface="Arial" panose="020B0604020202020204" pitchFamily="34" charset="0"/>
            </a:endParaRPr>
          </a:p>
        </p:txBody>
      </p:sp>
      <p:sp>
        <p:nvSpPr>
          <p:cNvPr id="7" name="Subtitle 2">
            <a:extLst>
              <a:ext uri="{FF2B5EF4-FFF2-40B4-BE49-F238E27FC236}">
                <a16:creationId xmlns:a16="http://schemas.microsoft.com/office/drawing/2014/main" id="{3C92079F-536D-8F44-A7F1-C5E4CBCD9E24}"/>
              </a:ext>
            </a:extLst>
          </p:cNvPr>
          <p:cNvSpPr txBox="1">
            <a:spLocks/>
          </p:cNvSpPr>
          <p:nvPr/>
        </p:nvSpPr>
        <p:spPr>
          <a:xfrm>
            <a:off x="8401598" y="5281324"/>
            <a:ext cx="3790402" cy="744336"/>
          </a:xfrm>
          <a:prstGeom prst="rect">
            <a:avLst/>
          </a:prstGeom>
          <a:noFill/>
        </p:spPr>
        <p:txBody>
          <a:bodyPr vert="horz" lIns="91440" tIns="45720" rIns="91440" bIns="45720" rtlCol="0" anchor="t">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en-IN" sz="1600" b="1" dirty="0">
                <a:latin typeface="Arial" panose="020B0604020202020204" pitchFamily="34" charset="0"/>
                <a:cs typeface="Arial" panose="020B0604020202020204" pitchFamily="34" charset="0"/>
              </a:rPr>
              <a:t>Presented By: </a:t>
            </a:r>
            <a:r>
              <a:rPr lang="en-IN" sz="1600" dirty="0">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a:p>
            <a:pPr algn="l"/>
            <a:r>
              <a:rPr lang="en-IN" sz="1600" dirty="0">
                <a:latin typeface="Arial" panose="020B0604020202020204" pitchFamily="34" charset="0"/>
                <a:cs typeface="Arial" panose="020B0604020202020204" pitchFamily="34" charset="0"/>
              </a:rPr>
              <a:t>Bhupender Kumar Saini </a:t>
            </a:r>
            <a:endParaRPr lang="en-DE" sz="1600" dirty="0">
              <a:latin typeface="Arial" panose="020B0604020202020204" pitchFamily="34" charset="0"/>
              <a:cs typeface="Arial" panose="020B0604020202020204" pitchFamily="34" charset="0"/>
            </a:endParaRPr>
          </a:p>
          <a:p>
            <a:pPr algn="l"/>
            <a:endParaRPr lang="en-IN" sz="1600" dirty="0">
              <a:latin typeface="Arial" panose="020B0604020202020204" pitchFamily="34" charset="0"/>
              <a:cs typeface="Arial" panose="020B0604020202020204" pitchFamily="34" charset="0"/>
            </a:endParaRPr>
          </a:p>
          <a:p>
            <a:pPr algn="l"/>
            <a:endParaRPr lang="en-IN" sz="1600" dirty="0">
              <a:latin typeface="Arial" panose="020B0604020202020204" pitchFamily="34" charset="0"/>
              <a:cs typeface="Arial" panose="020B0604020202020204" pitchFamily="34" charset="0"/>
            </a:endParaRPr>
          </a:p>
          <a:p>
            <a:pPr marL="342900" indent="-342900" algn="l">
              <a:buChar char="•"/>
            </a:pPr>
            <a:endParaRPr lang="en-IN" sz="1600" dirty="0">
              <a:latin typeface="Arial" panose="020B0604020202020204" pitchFamily="34" charset="0"/>
              <a:cs typeface="Arial" panose="020B0604020202020204" pitchFamily="34" charset="0"/>
            </a:endParaRPr>
          </a:p>
          <a:p>
            <a:pPr algn="l"/>
            <a:br>
              <a:rPr lang="en-IN"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770FA5B-5BD9-496F-9188-5ECDCEE01199}"/>
              </a:ext>
            </a:extLst>
          </p:cNvPr>
          <p:cNvSpPr txBox="1"/>
          <p:nvPr/>
        </p:nvSpPr>
        <p:spPr>
          <a:xfrm>
            <a:off x="3320394" y="3101538"/>
            <a:ext cx="58636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dirty="0">
                <a:solidFill>
                  <a:srgbClr val="4C4C4C"/>
                </a:solidFill>
                <a:latin typeface="Arial" panose="020B0604020202020204" pitchFamily="34" charset="0"/>
                <a:cs typeface="Arial" panose="020B0604020202020204" pitchFamily="34" charset="0"/>
              </a:rPr>
              <a:t>Institute for Business and Management Informatics</a:t>
            </a:r>
          </a:p>
          <a:p>
            <a:pPr algn="ctr"/>
            <a:r>
              <a:rPr lang="en-US" sz="1600" dirty="0">
                <a:solidFill>
                  <a:srgbClr val="4C4C4C"/>
                </a:solidFill>
                <a:latin typeface="Arial" panose="020B0604020202020204" pitchFamily="34" charset="0"/>
                <a:cs typeface="Arial" panose="020B0604020202020204" pitchFamily="34" charset="0"/>
              </a:rPr>
              <a:t>University of Koblenz-Landau</a:t>
            </a:r>
          </a:p>
        </p:txBody>
      </p:sp>
      <p:sp>
        <p:nvSpPr>
          <p:cNvPr id="4" name="TextBox 3">
            <a:extLst>
              <a:ext uri="{FF2B5EF4-FFF2-40B4-BE49-F238E27FC236}">
                <a16:creationId xmlns:a16="http://schemas.microsoft.com/office/drawing/2014/main" id="{0B8EA1BA-E4D6-B74F-B1BE-ECFE55E95EE5}"/>
              </a:ext>
            </a:extLst>
          </p:cNvPr>
          <p:cNvSpPr txBox="1"/>
          <p:nvPr/>
        </p:nvSpPr>
        <p:spPr>
          <a:xfrm>
            <a:off x="4928102" y="4010829"/>
            <a:ext cx="2180405" cy="338554"/>
          </a:xfrm>
          <a:prstGeom prst="rect">
            <a:avLst/>
          </a:prstGeom>
        </p:spPr>
        <p:txBody>
          <a:bodyPr wrap="none" rtlCol="0">
            <a:spAutoFit/>
          </a:bodyPr>
          <a:lstStyle/>
          <a:p>
            <a:pPr algn="ctr"/>
            <a:r>
              <a:rPr lang="en-DE" sz="1600" dirty="0">
                <a:solidFill>
                  <a:srgbClr val="4C4C4C"/>
                </a:solidFill>
                <a:latin typeface="Arial" panose="020B0604020202020204" pitchFamily="34" charset="0"/>
                <a:cs typeface="Arial" panose="020B0604020202020204" pitchFamily="34" charset="0"/>
              </a:rPr>
              <a:t>Koblenz,  March 2022</a:t>
            </a:r>
          </a:p>
        </p:txBody>
      </p:sp>
      <p:sp>
        <p:nvSpPr>
          <p:cNvPr id="5" name="TextBox 4">
            <a:extLst>
              <a:ext uri="{FF2B5EF4-FFF2-40B4-BE49-F238E27FC236}">
                <a16:creationId xmlns:a16="http://schemas.microsoft.com/office/drawing/2014/main" id="{EBC8A408-BCC0-8E43-8601-C4C4D83D10EC}"/>
              </a:ext>
            </a:extLst>
          </p:cNvPr>
          <p:cNvSpPr txBox="1"/>
          <p:nvPr/>
        </p:nvSpPr>
        <p:spPr>
          <a:xfrm>
            <a:off x="3953426" y="900802"/>
            <a:ext cx="428514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a:solidFill>
                  <a:srgbClr val="4C4C4C"/>
                </a:solidFill>
                <a:latin typeface="Arial" panose="020B0604020202020204" pitchFamily="34" charset="0"/>
                <a:cs typeface="Arial" panose="020B0604020202020204" pitchFamily="34" charset="0"/>
              </a:defRPr>
            </a:lvl1pPr>
          </a:lstStyle>
          <a:p>
            <a:r>
              <a:rPr lang="en-DE" sz="2000" dirty="0">
                <a:solidFill>
                  <a:schemeClr val="tx1"/>
                </a:solidFill>
              </a:rPr>
              <a:t>Master Thesis Presentation</a:t>
            </a:r>
          </a:p>
          <a:p>
            <a:r>
              <a:rPr lang="en-DE" sz="2000" dirty="0">
                <a:solidFill>
                  <a:schemeClr val="tx1"/>
                </a:solidFill>
              </a:rPr>
              <a:t>On </a:t>
            </a:r>
          </a:p>
        </p:txBody>
      </p:sp>
    </p:spTree>
    <p:extLst>
      <p:ext uri="{BB962C8B-B14F-4D97-AF65-F5344CB8AC3E}">
        <p14:creationId xmlns:p14="http://schemas.microsoft.com/office/powerpoint/2010/main" val="3131654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855D-2B7B-2C4D-8C47-155587F7E525}"/>
              </a:ext>
            </a:extLst>
          </p:cNvPr>
          <p:cNvSpPr>
            <a:spLocks noGrp="1"/>
          </p:cNvSpPr>
          <p:nvPr>
            <p:ph type="title"/>
          </p:nvPr>
        </p:nvSpPr>
        <p:spPr>
          <a:xfrm>
            <a:off x="259977" y="942318"/>
            <a:ext cx="3429522" cy="375494"/>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Hyperparameter</a:t>
            </a:r>
          </a:p>
        </p:txBody>
      </p:sp>
      <p:sp>
        <p:nvSpPr>
          <p:cNvPr id="4" name="Date Placeholder 3">
            <a:extLst>
              <a:ext uri="{FF2B5EF4-FFF2-40B4-BE49-F238E27FC236}">
                <a16:creationId xmlns:a16="http://schemas.microsoft.com/office/drawing/2014/main" id="{F9243BC3-E9BC-2343-9483-7174F66332CD}"/>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E17A3BA5-C861-5B4A-849C-C648E773EF3B}"/>
              </a:ext>
            </a:extLst>
          </p:cNvPr>
          <p:cNvSpPr>
            <a:spLocks noGrp="1"/>
          </p:cNvSpPr>
          <p:nvPr>
            <p:ph type="sldNum" sz="quarter" idx="12"/>
          </p:nvPr>
        </p:nvSpPr>
        <p:spPr/>
        <p:txBody>
          <a:bodyPr/>
          <a:lstStyle/>
          <a:p>
            <a:fld id="{D4385911-A369-254E-86F9-364F5AB611C7}" type="slidenum">
              <a:rPr lang="en-US" smtClean="0"/>
              <a:t>10</a:t>
            </a:fld>
            <a:endParaRPr lang="en-US"/>
          </a:p>
        </p:txBody>
      </p:sp>
      <p:sp>
        <p:nvSpPr>
          <p:cNvPr id="8" name="Content Placeholder 7">
            <a:extLst>
              <a:ext uri="{FF2B5EF4-FFF2-40B4-BE49-F238E27FC236}">
                <a16:creationId xmlns:a16="http://schemas.microsoft.com/office/drawing/2014/main" id="{C7DC62B0-F43A-0D47-A156-D5C08CB914AD}"/>
              </a:ext>
            </a:extLst>
          </p:cNvPr>
          <p:cNvSpPr>
            <a:spLocks noGrp="1"/>
          </p:cNvSpPr>
          <p:nvPr>
            <p:ph idx="1"/>
          </p:nvPr>
        </p:nvSpPr>
        <p:spPr>
          <a:xfrm>
            <a:off x="3007312" y="5691564"/>
            <a:ext cx="6488953" cy="448236"/>
          </a:xfrm>
        </p:spPr>
        <p:txBody>
          <a:bodyPr>
            <a:normAutofit/>
          </a:bodyPr>
          <a:lstStyle/>
          <a:p>
            <a:pPr marL="0" indent="0" algn="ctr">
              <a:buNone/>
            </a:pPr>
            <a:r>
              <a:rPr lang="en-DE" sz="1600" dirty="0"/>
              <a:t>Hyperparamter details</a:t>
            </a:r>
          </a:p>
        </p:txBody>
      </p:sp>
      <p:pic>
        <p:nvPicPr>
          <p:cNvPr id="9" name="Picture 8">
            <a:extLst>
              <a:ext uri="{FF2B5EF4-FFF2-40B4-BE49-F238E27FC236}">
                <a16:creationId xmlns:a16="http://schemas.microsoft.com/office/drawing/2014/main" id="{23E98E08-4157-8B43-AD31-17FC9B82812C}"/>
              </a:ext>
            </a:extLst>
          </p:cNvPr>
          <p:cNvPicPr>
            <a:picLocks noChangeAspect="1"/>
          </p:cNvPicPr>
          <p:nvPr/>
        </p:nvPicPr>
        <p:blipFill>
          <a:blip r:embed="rId2"/>
          <a:stretch>
            <a:fillRect/>
          </a:stretch>
        </p:blipFill>
        <p:spPr>
          <a:xfrm>
            <a:off x="3007312" y="1640768"/>
            <a:ext cx="6488953" cy="4050796"/>
          </a:xfrm>
          <a:prstGeom prst="rect">
            <a:avLst/>
          </a:prstGeom>
          <a:ln>
            <a:solidFill>
              <a:schemeClr val="dk1">
                <a:shade val="50000"/>
              </a:schemeClr>
            </a:solidFill>
          </a:ln>
        </p:spPr>
      </p:pic>
    </p:spTree>
    <p:extLst>
      <p:ext uri="{BB962C8B-B14F-4D97-AF65-F5344CB8AC3E}">
        <p14:creationId xmlns:p14="http://schemas.microsoft.com/office/powerpoint/2010/main" val="2300540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855D-2B7B-2C4D-8C47-155587F7E525}"/>
              </a:ext>
            </a:extLst>
          </p:cNvPr>
          <p:cNvSpPr>
            <a:spLocks noGrp="1"/>
          </p:cNvSpPr>
          <p:nvPr>
            <p:ph type="title"/>
          </p:nvPr>
        </p:nvSpPr>
        <p:spPr>
          <a:xfrm>
            <a:off x="259976" y="942318"/>
            <a:ext cx="7093485" cy="375494"/>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Evaluation Metrics</a:t>
            </a:r>
          </a:p>
        </p:txBody>
      </p:sp>
      <p:sp>
        <p:nvSpPr>
          <p:cNvPr id="3" name="Content Placeholder 2">
            <a:extLst>
              <a:ext uri="{FF2B5EF4-FFF2-40B4-BE49-F238E27FC236}">
                <a16:creationId xmlns:a16="http://schemas.microsoft.com/office/drawing/2014/main" id="{3A754B69-5C1E-8C40-AF0D-5EFA2351F286}"/>
              </a:ext>
            </a:extLst>
          </p:cNvPr>
          <p:cNvSpPr>
            <a:spLocks noGrp="1"/>
          </p:cNvSpPr>
          <p:nvPr>
            <p:ph idx="1"/>
          </p:nvPr>
        </p:nvSpPr>
        <p:spPr>
          <a:xfrm>
            <a:off x="370004" y="1551803"/>
            <a:ext cx="11007910" cy="4015620"/>
          </a:xfrm>
        </p:spPr>
        <p:txBody>
          <a:bodyPr>
            <a:noAutofit/>
          </a:bodyPr>
          <a:lstStyle/>
          <a:p>
            <a:pPr>
              <a:buClr>
                <a:schemeClr val="tx1"/>
              </a:buClr>
              <a:buFont typeface="+mj-lt"/>
              <a:buAutoNum type="arabicPeriod"/>
            </a:pPr>
            <a:r>
              <a:rPr lang="en-GB" b="1" dirty="0"/>
              <a:t>Original Accuracy(%): </a:t>
            </a:r>
            <a:r>
              <a:rPr lang="en-GB" dirty="0"/>
              <a:t>Total correct predictions given the number of test samples</a:t>
            </a:r>
            <a:r>
              <a:rPr lang="en-GB" b="1" dirty="0"/>
              <a:t>.</a:t>
            </a:r>
          </a:p>
          <a:p>
            <a:pPr>
              <a:buClr>
                <a:schemeClr val="tx1"/>
              </a:buClr>
              <a:buFont typeface="+mj-lt"/>
              <a:buAutoNum type="arabicPeriod"/>
            </a:pPr>
            <a:r>
              <a:rPr lang="en-GB" b="1" dirty="0"/>
              <a:t>Accuracy Under Attack(%): </a:t>
            </a:r>
            <a:r>
              <a:rPr lang="en-GB" dirty="0"/>
              <a:t>Accuracy shown by model under attack. (More is good, less is bad : For model)</a:t>
            </a:r>
          </a:p>
          <a:p>
            <a:pPr>
              <a:buClr>
                <a:schemeClr val="tx1"/>
              </a:buClr>
              <a:buFont typeface="+mj-lt"/>
              <a:buAutoNum type="arabicPeriod"/>
            </a:pPr>
            <a:r>
              <a:rPr lang="en-GB" b="1" dirty="0"/>
              <a:t>Attack Success Rate(%): </a:t>
            </a:r>
            <a:r>
              <a:rPr lang="en-GB" dirty="0"/>
              <a:t>Accuracy of attack recipes in attacking the models. (No. of successful attack/ attack attempts)</a:t>
            </a:r>
          </a:p>
          <a:p>
            <a:pPr>
              <a:buClr>
                <a:schemeClr val="tx1"/>
              </a:buClr>
              <a:buFont typeface="+mj-lt"/>
              <a:buAutoNum type="arabicPeriod"/>
            </a:pPr>
            <a:r>
              <a:rPr lang="en-GB" b="1" dirty="0"/>
              <a:t>Average Perturbation(%): </a:t>
            </a:r>
            <a:r>
              <a:rPr lang="en-GB" dirty="0"/>
              <a:t>Average number of words needs to change in the test samples. (Lower is better, Higher is bad : For model)</a:t>
            </a:r>
          </a:p>
          <a:p>
            <a:pPr>
              <a:buClr>
                <a:schemeClr val="tx1"/>
              </a:buClr>
              <a:buFont typeface="+mj-lt"/>
              <a:buAutoNum type="arabicPeriod"/>
            </a:pPr>
            <a:r>
              <a:rPr lang="en-GB" b="1" dirty="0"/>
              <a:t>Average Number of queries: </a:t>
            </a:r>
            <a:r>
              <a:rPr lang="en-GB" dirty="0"/>
              <a:t>Average number of queries while attacking the model.(Higher is better, and lower is bad : For model).</a:t>
            </a:r>
          </a:p>
          <a:p>
            <a:pPr>
              <a:buClr>
                <a:schemeClr val="tx1"/>
              </a:buClr>
              <a:buFont typeface="+mj-lt"/>
              <a:buAutoNum type="arabicPeriod"/>
            </a:pPr>
            <a:r>
              <a:rPr lang="en-GB" b="1" dirty="0"/>
              <a:t>Perturbation Score</a:t>
            </a:r>
            <a:r>
              <a:rPr lang="en-GB" dirty="0"/>
              <a:t>: Prediction Probability of successful attack. (Lower confidence score in case of successful attack is good for model)</a:t>
            </a:r>
          </a:p>
        </p:txBody>
      </p:sp>
      <p:sp>
        <p:nvSpPr>
          <p:cNvPr id="4" name="Date Placeholder 3">
            <a:extLst>
              <a:ext uri="{FF2B5EF4-FFF2-40B4-BE49-F238E27FC236}">
                <a16:creationId xmlns:a16="http://schemas.microsoft.com/office/drawing/2014/main" id="{F9243BC3-E9BC-2343-9483-7174F66332CD}"/>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E17A3BA5-C861-5B4A-849C-C648E773EF3B}"/>
              </a:ext>
            </a:extLst>
          </p:cNvPr>
          <p:cNvSpPr>
            <a:spLocks noGrp="1"/>
          </p:cNvSpPr>
          <p:nvPr>
            <p:ph type="sldNum" sz="quarter" idx="12"/>
          </p:nvPr>
        </p:nvSpPr>
        <p:spPr/>
        <p:txBody>
          <a:bodyPr/>
          <a:lstStyle/>
          <a:p>
            <a:fld id="{D4385911-A369-254E-86F9-364F5AB611C7}" type="slidenum">
              <a:rPr lang="en-US" smtClean="0"/>
              <a:t>11</a:t>
            </a:fld>
            <a:endParaRPr lang="en-US"/>
          </a:p>
        </p:txBody>
      </p:sp>
    </p:spTree>
    <p:extLst>
      <p:ext uri="{BB962C8B-B14F-4D97-AF65-F5344CB8AC3E}">
        <p14:creationId xmlns:p14="http://schemas.microsoft.com/office/powerpoint/2010/main" val="327278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441586" y="690308"/>
            <a:ext cx="4777741" cy="399931"/>
          </a:xfrm>
        </p:spPr>
        <p:txBody>
          <a:bodyPr>
            <a:noAutofit/>
          </a:bodyPr>
          <a:lstStyle/>
          <a:p>
            <a:r>
              <a:rPr lang="en-DE" sz="2000" dirty="0">
                <a:latin typeface="Arial" panose="020B0604020202020204" pitchFamily="34" charset="0"/>
                <a:cs typeface="Arial" panose="020B0604020202020204" pitchFamily="34" charset="0"/>
              </a:rPr>
              <a:t>Data Augmentation</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24/03/22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12</a:t>
            </a:fld>
            <a:endParaRPr lang="en-US"/>
          </a:p>
        </p:txBody>
      </p:sp>
      <p:sp>
        <p:nvSpPr>
          <p:cNvPr id="14" name="Rectangle 13">
            <a:extLst>
              <a:ext uri="{FF2B5EF4-FFF2-40B4-BE49-F238E27FC236}">
                <a16:creationId xmlns:a16="http://schemas.microsoft.com/office/drawing/2014/main" id="{E37A0D35-429C-2E4A-BDE8-4D6E09562FB8}"/>
              </a:ext>
            </a:extLst>
          </p:cNvPr>
          <p:cNvSpPr/>
          <p:nvPr/>
        </p:nvSpPr>
        <p:spPr>
          <a:xfrm>
            <a:off x="106247" y="5653826"/>
            <a:ext cx="11941628" cy="646331"/>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George A. Miller. “WordNet: A Lexical Database for English”. In: </a:t>
            </a:r>
            <a:r>
              <a:rPr lang="en-GB" sz="1200" i="1" dirty="0">
                <a:solidFill>
                  <a:schemeClr val="tx1">
                    <a:lumMod val="65000"/>
                    <a:lumOff val="35000"/>
                  </a:schemeClr>
                </a:solidFill>
                <a:latin typeface="Arial" panose="020B0604020202020204" pitchFamily="34" charset="0"/>
                <a:cs typeface="Arial" panose="020B0604020202020204" pitchFamily="34" charset="0"/>
              </a:rPr>
              <a:t>Communications of the ACM </a:t>
            </a:r>
            <a:r>
              <a:rPr lang="en-GB" sz="1200" dirty="0">
                <a:solidFill>
                  <a:schemeClr val="tx1">
                    <a:lumMod val="65000"/>
                    <a:lumOff val="35000"/>
                  </a:schemeClr>
                </a:solidFill>
                <a:latin typeface="Arial" panose="020B0604020202020204" pitchFamily="34" charset="0"/>
                <a:cs typeface="Arial" panose="020B0604020202020204" pitchFamily="34" charset="0"/>
              </a:rPr>
              <a:t>38.11 (Nov. 1995), pp. 39–41. </a:t>
            </a:r>
            <a:r>
              <a:rPr lang="en-GB" sz="1200" dirty="0" err="1">
                <a:solidFill>
                  <a:schemeClr val="tx1">
                    <a:lumMod val="65000"/>
                    <a:lumOff val="35000"/>
                  </a:schemeClr>
                </a:solidFill>
                <a:latin typeface="Arial" panose="020B0604020202020204" pitchFamily="34" charset="0"/>
                <a:cs typeface="Arial" panose="020B0604020202020204" pitchFamily="34" charset="0"/>
              </a:rPr>
              <a:t>issn</a:t>
            </a:r>
            <a:r>
              <a:rPr lang="en-GB" sz="1200" dirty="0">
                <a:solidFill>
                  <a:schemeClr val="tx1">
                    <a:lumMod val="65000"/>
                    <a:lumOff val="35000"/>
                  </a:schemeClr>
                </a:solidFill>
                <a:latin typeface="Arial" panose="020B0604020202020204" pitchFamily="34" charset="0"/>
                <a:cs typeface="Arial" panose="020B0604020202020204" pitchFamily="34" charset="0"/>
              </a:rPr>
              <a:t>: 0001-0782. </a:t>
            </a:r>
            <a:r>
              <a:rPr lang="en-GB" sz="1200" dirty="0" err="1">
                <a:solidFill>
                  <a:schemeClr val="tx1">
                    <a:lumMod val="65000"/>
                    <a:lumOff val="35000"/>
                  </a:schemeClr>
                </a:solidFill>
                <a:latin typeface="Arial" panose="020B0604020202020204" pitchFamily="34" charset="0"/>
                <a:cs typeface="Arial" panose="020B0604020202020204" pitchFamily="34" charset="0"/>
              </a:rPr>
              <a:t>doi</a:t>
            </a:r>
            <a:r>
              <a:rPr lang="en-GB" sz="1200" dirty="0">
                <a:solidFill>
                  <a:schemeClr val="tx1">
                    <a:lumMod val="65000"/>
                    <a:lumOff val="35000"/>
                  </a:schemeClr>
                </a:solidFill>
                <a:latin typeface="Arial" panose="020B0604020202020204" pitchFamily="34" charset="0"/>
                <a:cs typeface="Arial" panose="020B0604020202020204" pitchFamily="34" charset="0"/>
              </a:rPr>
              <a:t>: 10.1145/219717.219748.</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https://</a:t>
            </a:r>
            <a:r>
              <a:rPr lang="en-GB" sz="1200" dirty="0" err="1">
                <a:solidFill>
                  <a:schemeClr val="tx1">
                    <a:lumMod val="65000"/>
                    <a:lumOff val="35000"/>
                  </a:schemeClr>
                </a:solidFill>
                <a:latin typeface="Arial" panose="020B0604020202020204" pitchFamily="34" charset="0"/>
                <a:cs typeface="Arial" panose="020B0604020202020204" pitchFamily="34" charset="0"/>
              </a:rPr>
              <a:t>huggingface.co</a:t>
            </a:r>
            <a:r>
              <a:rPr lang="en-GB" sz="1200" dirty="0">
                <a:solidFill>
                  <a:schemeClr val="tx1">
                    <a:lumMod val="65000"/>
                    <a:lumOff val="35000"/>
                  </a:schemeClr>
                </a:solidFill>
                <a:latin typeface="Arial" panose="020B0604020202020204" pitchFamily="34" charset="0"/>
                <a:cs typeface="Arial" panose="020B0604020202020204" pitchFamily="34" charset="0"/>
              </a:rPr>
              <a:t>/Helsinki-NLP </a:t>
            </a:r>
          </a:p>
        </p:txBody>
      </p:sp>
      <p:graphicFrame>
        <p:nvGraphicFramePr>
          <p:cNvPr id="11" name="Diagram 10">
            <a:extLst>
              <a:ext uri="{FF2B5EF4-FFF2-40B4-BE49-F238E27FC236}">
                <a16:creationId xmlns:a16="http://schemas.microsoft.com/office/drawing/2014/main" id="{6A4D97D9-1430-6846-A33B-4692892A9662}"/>
              </a:ext>
            </a:extLst>
          </p:cNvPr>
          <p:cNvGraphicFramePr/>
          <p:nvPr>
            <p:extLst>
              <p:ext uri="{D42A27DB-BD31-4B8C-83A1-F6EECF244321}">
                <p14:modId xmlns:p14="http://schemas.microsoft.com/office/powerpoint/2010/main" val="460205761"/>
              </p:ext>
            </p:extLst>
          </p:nvPr>
        </p:nvGraphicFramePr>
        <p:xfrm>
          <a:off x="648182" y="1365813"/>
          <a:ext cx="10501853" cy="3715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237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590767C7-718E-3A49-AD37-85B1A20BD70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dgm id="{BAB18CC3-0E46-4647-8CC0-3F7BA7189D0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dgm id="{520043B3-98C8-B74F-AB11-9136772AB54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dgm id="{164F770B-3CC3-A847-83BA-325D4864C08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98CA0D12-BEE3-7C44-AF75-5059D019CCC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dgm id="{EE0D49D6-1F68-9A4E-83A4-034AE68EE42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D6A9-EF84-8341-B7E3-9E2BB3631A37}"/>
              </a:ext>
            </a:extLst>
          </p:cNvPr>
          <p:cNvSpPr>
            <a:spLocks noGrp="1"/>
          </p:cNvSpPr>
          <p:nvPr>
            <p:ph type="title"/>
          </p:nvPr>
        </p:nvSpPr>
        <p:spPr>
          <a:xfrm>
            <a:off x="2231136" y="2538311"/>
            <a:ext cx="7729728" cy="1188720"/>
          </a:xfrm>
        </p:spPr>
        <p:txBody>
          <a:bodyPr/>
          <a:lstStyle/>
          <a:p>
            <a:r>
              <a:rPr lang="en-DE" dirty="0"/>
              <a:t>Experiment Result analysis</a:t>
            </a:r>
          </a:p>
        </p:txBody>
      </p:sp>
      <p:sp>
        <p:nvSpPr>
          <p:cNvPr id="4" name="Date Placeholder 3">
            <a:extLst>
              <a:ext uri="{FF2B5EF4-FFF2-40B4-BE49-F238E27FC236}">
                <a16:creationId xmlns:a16="http://schemas.microsoft.com/office/drawing/2014/main" id="{C32220C3-3A46-AC40-AD0C-7A09B9F55364}"/>
              </a:ext>
            </a:extLst>
          </p:cNvPr>
          <p:cNvSpPr>
            <a:spLocks noGrp="1"/>
          </p:cNvSpPr>
          <p:nvPr>
            <p:ph type="dt" sz="half" idx="10"/>
          </p:nvPr>
        </p:nvSpPr>
        <p:spPr/>
        <p:txBody>
          <a:bodyPr/>
          <a:lstStyle/>
          <a:p>
            <a:fld id="{2B2CCB73-6AD0-6C4B-BD27-54E5EFBD5744}" type="datetime1">
              <a:rPr lang="en-IN" smtClean="0"/>
              <a:t>24/03/22</a:t>
            </a:fld>
            <a:endParaRPr lang="en-US" dirty="0"/>
          </a:p>
        </p:txBody>
      </p:sp>
      <p:sp>
        <p:nvSpPr>
          <p:cNvPr id="5" name="Slide Number Placeholder 4">
            <a:extLst>
              <a:ext uri="{FF2B5EF4-FFF2-40B4-BE49-F238E27FC236}">
                <a16:creationId xmlns:a16="http://schemas.microsoft.com/office/drawing/2014/main" id="{552B1CD1-A201-EC45-A73C-C6650A98E659}"/>
              </a:ext>
            </a:extLst>
          </p:cNvPr>
          <p:cNvSpPr>
            <a:spLocks noGrp="1"/>
          </p:cNvSpPr>
          <p:nvPr>
            <p:ph type="sldNum" sz="quarter" idx="12"/>
          </p:nvPr>
        </p:nvSpPr>
        <p:spPr/>
        <p:txBody>
          <a:bodyPr/>
          <a:lstStyle/>
          <a:p>
            <a:fld id="{D4385911-A369-254E-86F9-364F5AB611C7}" type="slidenum">
              <a:rPr lang="en-US" smtClean="0"/>
              <a:t>13</a:t>
            </a:fld>
            <a:endParaRPr lang="en-US"/>
          </a:p>
        </p:txBody>
      </p:sp>
    </p:spTree>
    <p:extLst>
      <p:ext uri="{BB962C8B-B14F-4D97-AF65-F5344CB8AC3E}">
        <p14:creationId xmlns:p14="http://schemas.microsoft.com/office/powerpoint/2010/main" val="340865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9D2F2-9A8D-B443-BEBE-BB9E3497352E}"/>
              </a:ext>
            </a:extLst>
          </p:cNvPr>
          <p:cNvSpPr>
            <a:spLocks noGrp="1"/>
          </p:cNvSpPr>
          <p:nvPr>
            <p:ph type="title"/>
          </p:nvPr>
        </p:nvSpPr>
        <p:spPr>
          <a:xfrm>
            <a:off x="152918" y="797739"/>
            <a:ext cx="7733088" cy="505497"/>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Experiment results - IMDB Dataset</a:t>
            </a:r>
          </a:p>
        </p:txBody>
      </p:sp>
      <p:sp>
        <p:nvSpPr>
          <p:cNvPr id="4" name="Date Placeholder 3">
            <a:extLst>
              <a:ext uri="{FF2B5EF4-FFF2-40B4-BE49-F238E27FC236}">
                <a16:creationId xmlns:a16="http://schemas.microsoft.com/office/drawing/2014/main" id="{FDAD1A25-CEB5-3E41-B501-02EAE62DE8DF}"/>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B8CC6DFC-72AA-3344-B348-A6A332D742FD}"/>
              </a:ext>
            </a:extLst>
          </p:cNvPr>
          <p:cNvSpPr>
            <a:spLocks noGrp="1"/>
          </p:cNvSpPr>
          <p:nvPr>
            <p:ph type="sldNum" sz="quarter" idx="12"/>
          </p:nvPr>
        </p:nvSpPr>
        <p:spPr/>
        <p:txBody>
          <a:bodyPr/>
          <a:lstStyle/>
          <a:p>
            <a:fld id="{D4385911-A369-254E-86F9-364F5AB611C7}" type="slidenum">
              <a:rPr lang="en-US" smtClean="0"/>
              <a:t>14</a:t>
            </a:fld>
            <a:endParaRPr lang="en-US"/>
          </a:p>
        </p:txBody>
      </p:sp>
      <p:sp>
        <p:nvSpPr>
          <p:cNvPr id="10" name="Process 9">
            <a:extLst>
              <a:ext uri="{FF2B5EF4-FFF2-40B4-BE49-F238E27FC236}">
                <a16:creationId xmlns:a16="http://schemas.microsoft.com/office/drawing/2014/main" id="{F5287441-5DA4-A942-B84A-C592DEBC1FAA}"/>
              </a:ext>
            </a:extLst>
          </p:cNvPr>
          <p:cNvSpPr/>
          <p:nvPr/>
        </p:nvSpPr>
        <p:spPr>
          <a:xfrm>
            <a:off x="152918" y="1696646"/>
            <a:ext cx="2642790" cy="3283568"/>
          </a:xfrm>
          <a:prstGeom prst="flowChartProcess">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DE" sz="1600" dirty="0">
                <a:solidFill>
                  <a:schemeClr val="tx1">
                    <a:lumMod val="85000"/>
                    <a:lumOff val="15000"/>
                  </a:schemeClr>
                </a:solidFill>
                <a:latin typeface="Arial" panose="020B0604020202020204" pitchFamily="34" charset="0"/>
                <a:cs typeface="Arial" panose="020B0604020202020204" pitchFamily="34" charset="0"/>
              </a:rPr>
              <a:t>Overall, MT BERT has shown better original accuracy and Accuracy under attack. </a:t>
            </a:r>
          </a:p>
          <a:p>
            <a:pPr marL="285750" indent="-285750" defTabSz="914400">
              <a:spcBef>
                <a:spcPts val="1000"/>
              </a:spcBef>
              <a:buClr>
                <a:schemeClr val="tx1"/>
              </a:buClr>
              <a:buFont typeface="Wingdings" pitchFamily="2" charset="2"/>
              <a:buChar char="q"/>
            </a:pPr>
            <a:r>
              <a:rPr lang="en-DE" sz="1600" dirty="0">
                <a:solidFill>
                  <a:schemeClr val="tx1">
                    <a:lumMod val="85000"/>
                    <a:lumOff val="15000"/>
                  </a:schemeClr>
                </a:solidFill>
                <a:latin typeface="Arial" panose="020B0604020202020204" pitchFamily="34" charset="0"/>
                <a:cs typeface="Arial" panose="020B0604020202020204" pitchFamily="34" charset="0"/>
              </a:rPr>
              <a:t>Except Average perturbation in BAE attack recipe, MTBERT has outperformed all mentioned model.</a:t>
            </a:r>
          </a:p>
        </p:txBody>
      </p:sp>
      <p:pic>
        <p:nvPicPr>
          <p:cNvPr id="9" name="Picture 8">
            <a:extLst>
              <a:ext uri="{FF2B5EF4-FFF2-40B4-BE49-F238E27FC236}">
                <a16:creationId xmlns:a16="http://schemas.microsoft.com/office/drawing/2014/main" id="{D2275383-713B-3146-B2CF-9EED67F39476}"/>
              </a:ext>
            </a:extLst>
          </p:cNvPr>
          <p:cNvPicPr>
            <a:picLocks noChangeAspect="1"/>
          </p:cNvPicPr>
          <p:nvPr/>
        </p:nvPicPr>
        <p:blipFill>
          <a:blip r:embed="rId3"/>
          <a:stretch>
            <a:fillRect/>
          </a:stretch>
        </p:blipFill>
        <p:spPr>
          <a:xfrm>
            <a:off x="2795709" y="1375518"/>
            <a:ext cx="9243374" cy="4125239"/>
          </a:xfrm>
          <a:prstGeom prst="rect">
            <a:avLst/>
          </a:prstGeom>
          <a:ln>
            <a:solidFill>
              <a:schemeClr val="dk1">
                <a:shade val="50000"/>
              </a:schemeClr>
            </a:solidFill>
          </a:ln>
        </p:spPr>
      </p:pic>
      <p:sp>
        <p:nvSpPr>
          <p:cNvPr id="11" name="TextBox 10">
            <a:extLst>
              <a:ext uri="{FF2B5EF4-FFF2-40B4-BE49-F238E27FC236}">
                <a16:creationId xmlns:a16="http://schemas.microsoft.com/office/drawing/2014/main" id="{35097515-9878-B24F-9657-0774B875E2CC}"/>
              </a:ext>
            </a:extLst>
          </p:cNvPr>
          <p:cNvSpPr txBox="1"/>
          <p:nvPr/>
        </p:nvSpPr>
        <p:spPr>
          <a:xfrm>
            <a:off x="2795708" y="5500757"/>
            <a:ext cx="9243374" cy="461665"/>
          </a:xfrm>
          <a:prstGeom prst="rect">
            <a:avLst/>
          </a:prstGeom>
          <a:noFill/>
        </p:spPr>
        <p:txBody>
          <a:bodyPr wrap="squar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IMDB dataset: MTBERT performed best in the experiment, followed by MTDistilBERT. Bold and underlined values represent first and second best values. </a:t>
            </a:r>
          </a:p>
        </p:txBody>
      </p:sp>
    </p:spTree>
    <p:extLst>
      <p:ext uri="{BB962C8B-B14F-4D97-AF65-F5344CB8AC3E}">
        <p14:creationId xmlns:p14="http://schemas.microsoft.com/office/powerpoint/2010/main" val="149366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E24C06-3035-9749-8FF9-080CB7B39335}"/>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78AFF618-F5EF-2941-8413-3B4B1D2DBB7D}"/>
              </a:ext>
            </a:extLst>
          </p:cNvPr>
          <p:cNvSpPr>
            <a:spLocks noGrp="1"/>
          </p:cNvSpPr>
          <p:nvPr>
            <p:ph type="sldNum" sz="quarter" idx="12"/>
          </p:nvPr>
        </p:nvSpPr>
        <p:spPr/>
        <p:txBody>
          <a:bodyPr/>
          <a:lstStyle/>
          <a:p>
            <a:fld id="{D4385911-A369-254E-86F9-364F5AB611C7}" type="slidenum">
              <a:rPr lang="en-US" smtClean="0"/>
              <a:t>15</a:t>
            </a:fld>
            <a:endParaRPr lang="en-US"/>
          </a:p>
        </p:txBody>
      </p:sp>
      <p:sp>
        <p:nvSpPr>
          <p:cNvPr id="7" name="Title 1">
            <a:extLst>
              <a:ext uri="{FF2B5EF4-FFF2-40B4-BE49-F238E27FC236}">
                <a16:creationId xmlns:a16="http://schemas.microsoft.com/office/drawing/2014/main" id="{590DAB3A-1EAD-9642-830F-26CCB355F84B}"/>
              </a:ext>
            </a:extLst>
          </p:cNvPr>
          <p:cNvSpPr>
            <a:spLocks noGrp="1"/>
          </p:cNvSpPr>
          <p:nvPr>
            <p:ph type="title"/>
          </p:nvPr>
        </p:nvSpPr>
        <p:spPr>
          <a:xfrm>
            <a:off x="152918" y="859014"/>
            <a:ext cx="9041443" cy="505497"/>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Experiment </a:t>
            </a:r>
            <a:r>
              <a:rPr lang="en-DE" sz="2000">
                <a:latin typeface="Arial" panose="020B0604020202020204" pitchFamily="34" charset="0"/>
                <a:cs typeface="Arial" panose="020B0604020202020204" pitchFamily="34" charset="0"/>
              </a:rPr>
              <a:t>results- </a:t>
            </a:r>
            <a:r>
              <a:rPr lang="en-GB" sz="2000" dirty="0">
                <a:latin typeface="Arial" panose="020B0604020202020204" pitchFamily="34" charset="0"/>
                <a:cs typeface="Arial" panose="020B0604020202020204" pitchFamily="34" charset="0"/>
              </a:rPr>
              <a:t>Covid-19 fake tweets dataset</a:t>
            </a:r>
            <a:endParaRPr lang="en-DE"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5C79ECE7-0361-0C4B-AB95-1CCC10AC462D}"/>
              </a:ext>
            </a:extLst>
          </p:cNvPr>
          <p:cNvPicPr>
            <a:picLocks noChangeAspect="1"/>
          </p:cNvPicPr>
          <p:nvPr/>
        </p:nvPicPr>
        <p:blipFill>
          <a:blip r:embed="rId3"/>
          <a:stretch>
            <a:fillRect/>
          </a:stretch>
        </p:blipFill>
        <p:spPr>
          <a:xfrm>
            <a:off x="2477387" y="1492084"/>
            <a:ext cx="9350800" cy="4270506"/>
          </a:xfrm>
          <a:prstGeom prst="rect">
            <a:avLst/>
          </a:prstGeom>
          <a:ln>
            <a:solidFill>
              <a:schemeClr val="dk1">
                <a:shade val="50000"/>
              </a:schemeClr>
            </a:solidFill>
          </a:ln>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6B3F1C0A-F572-0F40-BF1B-77C71723E734}"/>
                  </a:ext>
                </a:extLst>
              </p14:cNvPr>
              <p14:cNvContentPartPr/>
              <p14:nvPr/>
            </p14:nvContentPartPr>
            <p14:xfrm>
              <a:off x="7321052" y="5553974"/>
              <a:ext cx="360" cy="360"/>
            </p14:xfrm>
          </p:contentPart>
        </mc:Choice>
        <mc:Fallback xmlns="">
          <p:pic>
            <p:nvPicPr>
              <p:cNvPr id="17" name="Ink 16">
                <a:extLst>
                  <a:ext uri="{FF2B5EF4-FFF2-40B4-BE49-F238E27FC236}">
                    <a16:creationId xmlns:a16="http://schemas.microsoft.com/office/drawing/2014/main" id="{6B3F1C0A-F572-0F40-BF1B-77C71723E734}"/>
                  </a:ext>
                </a:extLst>
              </p:cNvPr>
              <p:cNvPicPr/>
              <p:nvPr/>
            </p:nvPicPr>
            <p:blipFill>
              <a:blip r:embed="rId6"/>
              <a:stretch>
                <a:fillRect/>
              </a:stretch>
            </p:blipFill>
            <p:spPr>
              <a:xfrm>
                <a:off x="7316732" y="5549654"/>
                <a:ext cx="9000" cy="9000"/>
              </a:xfrm>
              <a:prstGeom prst="rect">
                <a:avLst/>
              </a:prstGeom>
            </p:spPr>
          </p:pic>
        </mc:Fallback>
      </mc:AlternateContent>
      <p:grpSp>
        <p:nvGrpSpPr>
          <p:cNvPr id="21" name="Group 20">
            <a:extLst>
              <a:ext uri="{FF2B5EF4-FFF2-40B4-BE49-F238E27FC236}">
                <a16:creationId xmlns:a16="http://schemas.microsoft.com/office/drawing/2014/main" id="{9EF56CE8-2C8C-D245-9D12-02AB648AC357}"/>
              </a:ext>
            </a:extLst>
          </p:cNvPr>
          <p:cNvGrpSpPr/>
          <p:nvPr/>
        </p:nvGrpSpPr>
        <p:grpSpPr>
          <a:xfrm>
            <a:off x="4229372" y="968654"/>
            <a:ext cx="78840" cy="26640"/>
            <a:chOff x="4229372" y="968654"/>
            <a:chExt cx="78840" cy="26640"/>
          </a:xfrm>
        </p:grpSpPr>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172B7374-59F6-7546-ADFC-20B0335E729B}"/>
                    </a:ext>
                  </a:extLst>
                </p14:cNvPr>
                <p14:cNvContentPartPr/>
                <p14:nvPr/>
              </p14:nvContentPartPr>
              <p14:xfrm>
                <a:off x="4307852" y="968654"/>
                <a:ext cx="360" cy="360"/>
              </p14:xfrm>
            </p:contentPart>
          </mc:Choice>
          <mc:Fallback xmlns="">
            <p:pic>
              <p:nvPicPr>
                <p:cNvPr id="18" name="Ink 17">
                  <a:extLst>
                    <a:ext uri="{FF2B5EF4-FFF2-40B4-BE49-F238E27FC236}">
                      <a16:creationId xmlns:a16="http://schemas.microsoft.com/office/drawing/2014/main" id="{172B7374-59F6-7546-ADFC-20B0335E729B}"/>
                    </a:ext>
                  </a:extLst>
                </p:cNvPr>
                <p:cNvPicPr/>
                <p:nvPr/>
              </p:nvPicPr>
              <p:blipFill>
                <a:blip r:embed="rId6"/>
                <a:stretch>
                  <a:fillRect/>
                </a:stretch>
              </p:blipFill>
              <p:spPr>
                <a:xfrm>
                  <a:off x="4303532" y="9643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2042D77B-CB03-C043-B1D0-D4C25885DA63}"/>
                    </a:ext>
                  </a:extLst>
                </p14:cNvPr>
                <p14:cNvContentPartPr/>
                <p14:nvPr/>
              </p14:nvContentPartPr>
              <p14:xfrm>
                <a:off x="4307852" y="968654"/>
                <a:ext cx="360" cy="360"/>
              </p14:xfrm>
            </p:contentPart>
          </mc:Choice>
          <mc:Fallback xmlns="">
            <p:pic>
              <p:nvPicPr>
                <p:cNvPr id="19" name="Ink 18">
                  <a:extLst>
                    <a:ext uri="{FF2B5EF4-FFF2-40B4-BE49-F238E27FC236}">
                      <a16:creationId xmlns:a16="http://schemas.microsoft.com/office/drawing/2014/main" id="{2042D77B-CB03-C043-B1D0-D4C25885DA63}"/>
                    </a:ext>
                  </a:extLst>
                </p:cNvPr>
                <p:cNvPicPr/>
                <p:nvPr/>
              </p:nvPicPr>
              <p:blipFill>
                <a:blip r:embed="rId6"/>
                <a:stretch>
                  <a:fillRect/>
                </a:stretch>
              </p:blipFill>
              <p:spPr>
                <a:xfrm>
                  <a:off x="4303532" y="96433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FE441239-AC0C-7D4D-A256-4A28912F9D52}"/>
                    </a:ext>
                  </a:extLst>
                </p14:cNvPr>
                <p14:cNvContentPartPr/>
                <p14:nvPr/>
              </p14:nvContentPartPr>
              <p14:xfrm>
                <a:off x="4229372" y="994934"/>
                <a:ext cx="360" cy="360"/>
              </p14:xfrm>
            </p:contentPart>
          </mc:Choice>
          <mc:Fallback xmlns="">
            <p:pic>
              <p:nvPicPr>
                <p:cNvPr id="20" name="Ink 19">
                  <a:extLst>
                    <a:ext uri="{FF2B5EF4-FFF2-40B4-BE49-F238E27FC236}">
                      <a16:creationId xmlns:a16="http://schemas.microsoft.com/office/drawing/2014/main" id="{FE441239-AC0C-7D4D-A256-4A28912F9D52}"/>
                    </a:ext>
                  </a:extLst>
                </p:cNvPr>
                <p:cNvPicPr/>
                <p:nvPr/>
              </p:nvPicPr>
              <p:blipFill>
                <a:blip r:embed="rId6"/>
                <a:stretch>
                  <a:fillRect/>
                </a:stretch>
              </p:blipFill>
              <p:spPr>
                <a:xfrm>
                  <a:off x="4225052" y="990614"/>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C4B9704D-D3C5-1748-9928-681F29A14E11}"/>
                  </a:ext>
                </a:extLst>
              </p14:cNvPr>
              <p14:cNvContentPartPr/>
              <p14:nvPr/>
            </p14:nvContentPartPr>
            <p14:xfrm>
              <a:off x="4073132" y="1183574"/>
              <a:ext cx="360" cy="360"/>
            </p14:xfrm>
          </p:contentPart>
        </mc:Choice>
        <mc:Fallback xmlns="">
          <p:pic>
            <p:nvPicPr>
              <p:cNvPr id="22" name="Ink 21">
                <a:extLst>
                  <a:ext uri="{FF2B5EF4-FFF2-40B4-BE49-F238E27FC236}">
                    <a16:creationId xmlns:a16="http://schemas.microsoft.com/office/drawing/2014/main" id="{C4B9704D-D3C5-1748-9928-681F29A14E11}"/>
                  </a:ext>
                </a:extLst>
              </p:cNvPr>
              <p:cNvPicPr/>
              <p:nvPr/>
            </p:nvPicPr>
            <p:blipFill>
              <a:blip r:embed="rId6"/>
              <a:stretch>
                <a:fillRect/>
              </a:stretch>
            </p:blipFill>
            <p:spPr>
              <a:xfrm>
                <a:off x="4068812" y="1179254"/>
                <a:ext cx="9000" cy="9000"/>
              </a:xfrm>
              <a:prstGeom prst="rect">
                <a:avLst/>
              </a:prstGeom>
            </p:spPr>
          </p:pic>
        </mc:Fallback>
      </mc:AlternateContent>
      <p:grpSp>
        <p:nvGrpSpPr>
          <p:cNvPr id="26" name="Group 25">
            <a:extLst>
              <a:ext uri="{FF2B5EF4-FFF2-40B4-BE49-F238E27FC236}">
                <a16:creationId xmlns:a16="http://schemas.microsoft.com/office/drawing/2014/main" id="{B413C293-3AFF-5B4F-B3B9-317AB3B446FE}"/>
              </a:ext>
            </a:extLst>
          </p:cNvPr>
          <p:cNvGrpSpPr/>
          <p:nvPr/>
        </p:nvGrpSpPr>
        <p:grpSpPr>
          <a:xfrm>
            <a:off x="4050452" y="1063334"/>
            <a:ext cx="360" cy="360"/>
            <a:chOff x="4050452" y="1063334"/>
            <a:chExt cx="360" cy="360"/>
          </a:xfrm>
        </p:grpSpPr>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19400D22-3373-ED46-821B-5A1518980036}"/>
                    </a:ext>
                  </a:extLst>
                </p14:cNvPr>
                <p14:cNvContentPartPr/>
                <p14:nvPr/>
              </p14:nvContentPartPr>
              <p14:xfrm>
                <a:off x="4050452" y="1063334"/>
                <a:ext cx="360" cy="360"/>
              </p14:xfrm>
            </p:contentPart>
          </mc:Choice>
          <mc:Fallback xmlns="">
            <p:pic>
              <p:nvPicPr>
                <p:cNvPr id="23" name="Ink 22">
                  <a:extLst>
                    <a:ext uri="{FF2B5EF4-FFF2-40B4-BE49-F238E27FC236}">
                      <a16:creationId xmlns:a16="http://schemas.microsoft.com/office/drawing/2014/main" id="{19400D22-3373-ED46-821B-5A1518980036}"/>
                    </a:ext>
                  </a:extLst>
                </p:cNvPr>
                <p:cNvPicPr/>
                <p:nvPr/>
              </p:nvPicPr>
              <p:blipFill>
                <a:blip r:embed="rId6"/>
                <a:stretch>
                  <a:fillRect/>
                </a:stretch>
              </p:blipFill>
              <p:spPr>
                <a:xfrm>
                  <a:off x="4046132" y="10590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08D85AF7-1B98-C042-BE37-365B0559AEB1}"/>
                    </a:ext>
                  </a:extLst>
                </p14:cNvPr>
                <p14:cNvContentPartPr/>
                <p14:nvPr/>
              </p14:nvContentPartPr>
              <p14:xfrm>
                <a:off x="4050452" y="1063334"/>
                <a:ext cx="360" cy="360"/>
              </p14:xfrm>
            </p:contentPart>
          </mc:Choice>
          <mc:Fallback xmlns="">
            <p:pic>
              <p:nvPicPr>
                <p:cNvPr id="24" name="Ink 23">
                  <a:extLst>
                    <a:ext uri="{FF2B5EF4-FFF2-40B4-BE49-F238E27FC236}">
                      <a16:creationId xmlns:a16="http://schemas.microsoft.com/office/drawing/2014/main" id="{08D85AF7-1B98-C042-BE37-365B0559AEB1}"/>
                    </a:ext>
                  </a:extLst>
                </p:cNvPr>
                <p:cNvPicPr/>
                <p:nvPr/>
              </p:nvPicPr>
              <p:blipFill>
                <a:blip r:embed="rId6"/>
                <a:stretch>
                  <a:fillRect/>
                </a:stretch>
              </p:blipFill>
              <p:spPr>
                <a:xfrm>
                  <a:off x="4046132" y="10590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4D979B9F-DEA0-1146-93B2-258F9CA4CAFD}"/>
                    </a:ext>
                  </a:extLst>
                </p14:cNvPr>
                <p14:cNvContentPartPr/>
                <p14:nvPr/>
              </p14:nvContentPartPr>
              <p14:xfrm>
                <a:off x="4050452" y="1063334"/>
                <a:ext cx="360" cy="360"/>
              </p14:xfrm>
            </p:contentPart>
          </mc:Choice>
          <mc:Fallback xmlns="">
            <p:pic>
              <p:nvPicPr>
                <p:cNvPr id="25" name="Ink 24">
                  <a:extLst>
                    <a:ext uri="{FF2B5EF4-FFF2-40B4-BE49-F238E27FC236}">
                      <a16:creationId xmlns:a16="http://schemas.microsoft.com/office/drawing/2014/main" id="{4D979B9F-DEA0-1146-93B2-258F9CA4CAFD}"/>
                    </a:ext>
                  </a:extLst>
                </p:cNvPr>
                <p:cNvPicPr/>
                <p:nvPr/>
              </p:nvPicPr>
              <p:blipFill>
                <a:blip r:embed="rId6"/>
                <a:stretch>
                  <a:fillRect/>
                </a:stretch>
              </p:blipFill>
              <p:spPr>
                <a:xfrm>
                  <a:off x="4046132" y="1059014"/>
                  <a:ext cx="9000" cy="9000"/>
                </a:xfrm>
                <a:prstGeom prst="rect">
                  <a:avLst/>
                </a:prstGeom>
              </p:spPr>
            </p:pic>
          </mc:Fallback>
        </mc:AlternateContent>
      </p:grpSp>
      <p:sp>
        <p:nvSpPr>
          <p:cNvPr id="27" name="TextBox 26">
            <a:extLst>
              <a:ext uri="{FF2B5EF4-FFF2-40B4-BE49-F238E27FC236}">
                <a16:creationId xmlns:a16="http://schemas.microsoft.com/office/drawing/2014/main" id="{155421BE-3B02-E943-A5B6-247090FBC8FC}"/>
              </a:ext>
            </a:extLst>
          </p:cNvPr>
          <p:cNvSpPr txBox="1"/>
          <p:nvPr/>
        </p:nvSpPr>
        <p:spPr>
          <a:xfrm>
            <a:off x="2477387" y="5791306"/>
            <a:ext cx="9350800" cy="461665"/>
          </a:xfrm>
          <a:prstGeom prst="rect">
            <a:avLst/>
          </a:prstGeom>
          <a:noFill/>
        </p:spPr>
        <p:txBody>
          <a:bodyPr wrap="squar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Covid-19 fake tweets dataset: MTBERT model has performed well overall, followed by MTDistilBERT. Bold and underlined values represent first and second best values. </a:t>
            </a:r>
          </a:p>
        </p:txBody>
      </p:sp>
      <p:sp>
        <p:nvSpPr>
          <p:cNvPr id="30" name="Process 29">
            <a:extLst>
              <a:ext uri="{FF2B5EF4-FFF2-40B4-BE49-F238E27FC236}">
                <a16:creationId xmlns:a16="http://schemas.microsoft.com/office/drawing/2014/main" id="{A701AB1C-5418-E942-BE3E-863FB18C666D}"/>
              </a:ext>
            </a:extLst>
          </p:cNvPr>
          <p:cNvSpPr/>
          <p:nvPr/>
        </p:nvSpPr>
        <p:spPr>
          <a:xfrm>
            <a:off x="152918" y="2296885"/>
            <a:ext cx="2337990" cy="2264230"/>
          </a:xfrm>
          <a:prstGeom prst="flowChartProcess">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DE" sz="1600" dirty="0">
                <a:solidFill>
                  <a:schemeClr val="tx1">
                    <a:lumMod val="85000"/>
                    <a:lumOff val="15000"/>
                  </a:schemeClr>
                </a:solidFill>
                <a:latin typeface="Arial" panose="020B0604020202020204" pitchFamily="34" charset="0"/>
                <a:cs typeface="Arial" panose="020B0604020202020204" pitchFamily="34" charset="0"/>
              </a:rPr>
              <a:t>Except Average perturbation in BAE attack recipe, MTBERT has outperformed all mentioned model.</a:t>
            </a:r>
          </a:p>
        </p:txBody>
      </p:sp>
    </p:spTree>
    <p:extLst>
      <p:ext uri="{BB962C8B-B14F-4D97-AF65-F5344CB8AC3E}">
        <p14:creationId xmlns:p14="http://schemas.microsoft.com/office/powerpoint/2010/main" val="198144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929F-9F62-6C4A-AB45-4A093BB81CD7}"/>
              </a:ext>
            </a:extLst>
          </p:cNvPr>
          <p:cNvSpPr>
            <a:spLocks noGrp="1"/>
          </p:cNvSpPr>
          <p:nvPr>
            <p:ph type="title"/>
          </p:nvPr>
        </p:nvSpPr>
        <p:spPr>
          <a:xfrm>
            <a:off x="232517" y="732558"/>
            <a:ext cx="4097436" cy="413967"/>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Accuracy</a:t>
            </a:r>
          </a:p>
        </p:txBody>
      </p:sp>
      <p:sp>
        <p:nvSpPr>
          <p:cNvPr id="4" name="Date Placeholder 3">
            <a:extLst>
              <a:ext uri="{FF2B5EF4-FFF2-40B4-BE49-F238E27FC236}">
                <a16:creationId xmlns:a16="http://schemas.microsoft.com/office/drawing/2014/main" id="{FDEBE583-3FB9-E74C-B3E9-478B77611040}"/>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7C704680-F1E7-6749-B0BD-9EB7284FDAF1}"/>
              </a:ext>
            </a:extLst>
          </p:cNvPr>
          <p:cNvSpPr>
            <a:spLocks noGrp="1"/>
          </p:cNvSpPr>
          <p:nvPr>
            <p:ph type="sldNum" sz="quarter" idx="12"/>
          </p:nvPr>
        </p:nvSpPr>
        <p:spPr/>
        <p:txBody>
          <a:bodyPr/>
          <a:lstStyle/>
          <a:p>
            <a:fld id="{D4385911-A369-254E-86F9-364F5AB611C7}" type="slidenum">
              <a:rPr lang="en-US" smtClean="0"/>
              <a:t>16</a:t>
            </a:fld>
            <a:endParaRPr lang="en-US"/>
          </a:p>
        </p:txBody>
      </p:sp>
      <p:sp>
        <p:nvSpPr>
          <p:cNvPr id="9" name="TextBox 8">
            <a:extLst>
              <a:ext uri="{FF2B5EF4-FFF2-40B4-BE49-F238E27FC236}">
                <a16:creationId xmlns:a16="http://schemas.microsoft.com/office/drawing/2014/main" id="{9DC46598-F8EF-5648-98E4-55D42703DEFD}"/>
              </a:ext>
            </a:extLst>
          </p:cNvPr>
          <p:cNvSpPr txBox="1"/>
          <p:nvPr/>
        </p:nvSpPr>
        <p:spPr>
          <a:xfrm>
            <a:off x="4993342" y="6194812"/>
            <a:ext cx="7045740" cy="461665"/>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Covid-19 fake tweet: Mean Original Accuracy and Accuracy under attack considering four attack recipes.</a:t>
            </a:r>
            <a:endParaRPr lang="en-DE"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CB31EBB1-8AB0-174A-AA83-2CF84D1815D1}"/>
              </a:ext>
            </a:extLst>
          </p:cNvPr>
          <p:cNvSpPr txBox="1"/>
          <p:nvPr/>
        </p:nvSpPr>
        <p:spPr>
          <a:xfrm>
            <a:off x="4993342" y="3552526"/>
            <a:ext cx="6811450" cy="276999"/>
          </a:xfrm>
          <a:prstGeom prst="rect">
            <a:avLst/>
          </a:prstGeom>
          <a:noFill/>
        </p:spPr>
        <p:txBody>
          <a:bodyPr wrap="square" rtlCol="0">
            <a:spAutoFit/>
          </a:bodyPr>
          <a:lstStyle>
            <a:defPPr>
              <a:defRPr lang="en-US"/>
            </a:defPPr>
            <a:lvl1pPr>
              <a:defRPr sz="1400">
                <a:latin typeface="Arial" panose="020B0604020202020204" pitchFamily="34" charset="0"/>
                <a:cs typeface="Arial" panose="020B0604020202020204" pitchFamily="34" charset="0"/>
              </a:defRPr>
            </a:lvl1pPr>
          </a:lstStyle>
          <a:p>
            <a:r>
              <a:rPr lang="en-GB" sz="1200" dirty="0"/>
              <a:t>IMDB Dataset: Mean Original Accuracy and Accuracy under attack considering four attack recipes.</a:t>
            </a:r>
            <a:endParaRPr lang="en-DE" sz="1200" dirty="0"/>
          </a:p>
        </p:txBody>
      </p:sp>
      <p:pic>
        <p:nvPicPr>
          <p:cNvPr id="17" name="Picture 16">
            <a:extLst>
              <a:ext uri="{FF2B5EF4-FFF2-40B4-BE49-F238E27FC236}">
                <a16:creationId xmlns:a16="http://schemas.microsoft.com/office/drawing/2014/main" id="{8CE69253-78E1-4743-9CF6-94A4C284CD91}"/>
              </a:ext>
            </a:extLst>
          </p:cNvPr>
          <p:cNvPicPr>
            <a:picLocks noChangeAspect="1"/>
          </p:cNvPicPr>
          <p:nvPr/>
        </p:nvPicPr>
        <p:blipFill rotWithShape="1">
          <a:blip r:embed="rId2"/>
          <a:srcRect l="3224" r="1338"/>
          <a:stretch/>
        </p:blipFill>
        <p:spPr>
          <a:xfrm>
            <a:off x="4993342" y="939541"/>
            <a:ext cx="6679980" cy="2591801"/>
          </a:xfrm>
          <a:prstGeom prst="rect">
            <a:avLst/>
          </a:prstGeom>
          <a:ln>
            <a:solidFill>
              <a:schemeClr val="dk1">
                <a:shade val="50000"/>
              </a:schemeClr>
            </a:solidFill>
          </a:ln>
        </p:spPr>
      </p:pic>
      <p:pic>
        <p:nvPicPr>
          <p:cNvPr id="18" name="Picture 17">
            <a:extLst>
              <a:ext uri="{FF2B5EF4-FFF2-40B4-BE49-F238E27FC236}">
                <a16:creationId xmlns:a16="http://schemas.microsoft.com/office/drawing/2014/main" id="{459FE00D-2E33-7745-B82D-820B3F851234}"/>
              </a:ext>
            </a:extLst>
          </p:cNvPr>
          <p:cNvPicPr>
            <a:picLocks noChangeAspect="1"/>
          </p:cNvPicPr>
          <p:nvPr/>
        </p:nvPicPr>
        <p:blipFill rotWithShape="1">
          <a:blip r:embed="rId3"/>
          <a:srcRect l="2191" t="3922" r="1174" b="2799"/>
          <a:stretch/>
        </p:blipFill>
        <p:spPr>
          <a:xfrm>
            <a:off x="4993342" y="3931537"/>
            <a:ext cx="6679980" cy="2263275"/>
          </a:xfrm>
          <a:prstGeom prst="rect">
            <a:avLst/>
          </a:prstGeom>
          <a:ln>
            <a:solidFill>
              <a:schemeClr val="dk1">
                <a:shade val="50000"/>
              </a:schemeClr>
            </a:solidFill>
          </a:ln>
        </p:spPr>
      </p:pic>
      <p:sp>
        <p:nvSpPr>
          <p:cNvPr id="19" name="Process 18">
            <a:extLst>
              <a:ext uri="{FF2B5EF4-FFF2-40B4-BE49-F238E27FC236}">
                <a16:creationId xmlns:a16="http://schemas.microsoft.com/office/drawing/2014/main" id="{E6D2BF8B-30C9-BD4F-8398-9C8A4D659FC5}"/>
              </a:ext>
            </a:extLst>
          </p:cNvPr>
          <p:cNvSpPr/>
          <p:nvPr/>
        </p:nvSpPr>
        <p:spPr>
          <a:xfrm>
            <a:off x="232517" y="1639304"/>
            <a:ext cx="4480997" cy="3579391"/>
          </a:xfrm>
          <a:prstGeom prst="flowChartProcess">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DE" sz="1600" dirty="0">
                <a:solidFill>
                  <a:schemeClr val="tx1">
                    <a:lumMod val="85000"/>
                    <a:lumOff val="15000"/>
                  </a:schemeClr>
                </a:solidFill>
                <a:latin typeface="Arial" panose="020B0604020202020204" pitchFamily="34" charset="0"/>
                <a:cs typeface="Arial" panose="020B0604020202020204" pitchFamily="34" charset="0"/>
              </a:rPr>
              <a:t>Model fine-tuned using proposed approach (MTBERT and MTDistilBERT) shown better original accuracy and accuracy under attack.</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MTBERT has shown better original accuracy (0~2% better).</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MTBERT has shown </a:t>
            </a:r>
            <a:r>
              <a:rPr lang="en-DE" sz="1600" dirty="0">
                <a:solidFill>
                  <a:schemeClr val="tx1">
                    <a:lumMod val="85000"/>
                    <a:lumOff val="15000"/>
                  </a:schemeClr>
                </a:solidFill>
                <a:latin typeface="Arial" panose="020B0604020202020204" pitchFamily="34" charset="0"/>
                <a:cs typeface="Arial" panose="020B0604020202020204" pitchFamily="34" charset="0"/>
              </a:rPr>
              <a:t>20∼30% </a:t>
            </a:r>
            <a:r>
              <a:rPr lang="en-GB" sz="1600" dirty="0">
                <a:solidFill>
                  <a:schemeClr val="tx1">
                    <a:lumMod val="85000"/>
                    <a:lumOff val="15000"/>
                  </a:schemeClr>
                </a:solidFill>
                <a:latin typeface="Arial" panose="020B0604020202020204" pitchFamily="34" charset="0"/>
                <a:cs typeface="Arial" panose="020B0604020202020204" pitchFamily="34" charset="0"/>
              </a:rPr>
              <a:t>improvement in accuracy under attack.</a:t>
            </a:r>
          </a:p>
        </p:txBody>
      </p:sp>
    </p:spTree>
    <p:extLst>
      <p:ext uri="{BB962C8B-B14F-4D97-AF65-F5344CB8AC3E}">
        <p14:creationId xmlns:p14="http://schemas.microsoft.com/office/powerpoint/2010/main" val="261784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9"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929F-9F62-6C4A-AB45-4A093BB81CD7}"/>
              </a:ext>
            </a:extLst>
          </p:cNvPr>
          <p:cNvSpPr>
            <a:spLocks noGrp="1"/>
          </p:cNvSpPr>
          <p:nvPr>
            <p:ph type="title"/>
          </p:nvPr>
        </p:nvSpPr>
        <p:spPr>
          <a:xfrm>
            <a:off x="232517" y="732558"/>
            <a:ext cx="3882283" cy="413967"/>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Attack success rate</a:t>
            </a:r>
          </a:p>
        </p:txBody>
      </p:sp>
      <p:sp>
        <p:nvSpPr>
          <p:cNvPr id="4" name="Date Placeholder 3">
            <a:extLst>
              <a:ext uri="{FF2B5EF4-FFF2-40B4-BE49-F238E27FC236}">
                <a16:creationId xmlns:a16="http://schemas.microsoft.com/office/drawing/2014/main" id="{FDEBE583-3FB9-E74C-B3E9-478B77611040}"/>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7C704680-F1E7-6749-B0BD-9EB7284FDAF1}"/>
              </a:ext>
            </a:extLst>
          </p:cNvPr>
          <p:cNvSpPr>
            <a:spLocks noGrp="1"/>
          </p:cNvSpPr>
          <p:nvPr>
            <p:ph type="sldNum" sz="quarter" idx="12"/>
          </p:nvPr>
        </p:nvSpPr>
        <p:spPr/>
        <p:txBody>
          <a:bodyPr/>
          <a:lstStyle/>
          <a:p>
            <a:fld id="{D4385911-A369-254E-86F9-364F5AB611C7}" type="slidenum">
              <a:rPr lang="en-US" smtClean="0"/>
              <a:t>17</a:t>
            </a:fld>
            <a:endParaRPr lang="en-US"/>
          </a:p>
        </p:txBody>
      </p:sp>
      <p:sp>
        <p:nvSpPr>
          <p:cNvPr id="11" name="Rectangle 10">
            <a:extLst>
              <a:ext uri="{FF2B5EF4-FFF2-40B4-BE49-F238E27FC236}">
                <a16:creationId xmlns:a16="http://schemas.microsoft.com/office/drawing/2014/main" id="{336109F5-313C-A047-8FDA-8A997A4C2CC7}"/>
              </a:ext>
            </a:extLst>
          </p:cNvPr>
          <p:cNvSpPr/>
          <p:nvPr/>
        </p:nvSpPr>
        <p:spPr>
          <a:xfrm>
            <a:off x="326572" y="1450473"/>
            <a:ext cx="3788228" cy="4114801"/>
          </a:xfrm>
          <a:prstGeom prst="rect">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endParaRPr lang="en-GB" sz="16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The TextFooler attack recipe observed to be most effective at attacking the language models followed by PWWS. </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On the other hand, BAE has been least effective, followed by TextBugger.</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language models fine-tuned using the proposed approach show the lowest attack success rate. </a:t>
            </a:r>
          </a:p>
        </p:txBody>
      </p:sp>
      <p:pic>
        <p:nvPicPr>
          <p:cNvPr id="3" name="Picture 2">
            <a:extLst>
              <a:ext uri="{FF2B5EF4-FFF2-40B4-BE49-F238E27FC236}">
                <a16:creationId xmlns:a16="http://schemas.microsoft.com/office/drawing/2014/main" id="{B53AE3B7-365A-DF45-804D-E19830B27BE7}"/>
              </a:ext>
            </a:extLst>
          </p:cNvPr>
          <p:cNvPicPr>
            <a:picLocks noChangeAspect="1"/>
          </p:cNvPicPr>
          <p:nvPr/>
        </p:nvPicPr>
        <p:blipFill>
          <a:blip r:embed="rId2"/>
          <a:stretch>
            <a:fillRect/>
          </a:stretch>
        </p:blipFill>
        <p:spPr>
          <a:xfrm>
            <a:off x="4441371" y="990600"/>
            <a:ext cx="7597712" cy="5034549"/>
          </a:xfrm>
          <a:prstGeom prst="rect">
            <a:avLst/>
          </a:prstGeom>
          <a:ln>
            <a:solidFill>
              <a:schemeClr val="dk1">
                <a:shade val="50000"/>
              </a:schemeClr>
            </a:solidFill>
          </a:ln>
        </p:spPr>
      </p:pic>
      <p:sp>
        <p:nvSpPr>
          <p:cNvPr id="6" name="TextBox 5">
            <a:extLst>
              <a:ext uri="{FF2B5EF4-FFF2-40B4-BE49-F238E27FC236}">
                <a16:creationId xmlns:a16="http://schemas.microsoft.com/office/drawing/2014/main" id="{2E93A94D-E259-E64C-89BE-69E57FA2C37A}"/>
              </a:ext>
            </a:extLst>
          </p:cNvPr>
          <p:cNvSpPr txBox="1"/>
          <p:nvPr/>
        </p:nvSpPr>
        <p:spPr>
          <a:xfrm>
            <a:off x="6900121" y="6029504"/>
            <a:ext cx="2632452" cy="307777"/>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Bar plot of attack success rate </a:t>
            </a:r>
          </a:p>
        </p:txBody>
      </p:sp>
    </p:spTree>
    <p:extLst>
      <p:ext uri="{BB962C8B-B14F-4D97-AF65-F5344CB8AC3E}">
        <p14:creationId xmlns:p14="http://schemas.microsoft.com/office/powerpoint/2010/main" val="3764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AB71DE-7F00-2A4B-BEFD-C0F18B09DA03}"/>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FC5D9FCD-EE8B-1E41-89CA-CEB67B4D3B86}"/>
              </a:ext>
            </a:extLst>
          </p:cNvPr>
          <p:cNvSpPr>
            <a:spLocks noGrp="1"/>
          </p:cNvSpPr>
          <p:nvPr>
            <p:ph type="sldNum" sz="quarter" idx="12"/>
          </p:nvPr>
        </p:nvSpPr>
        <p:spPr/>
        <p:txBody>
          <a:bodyPr/>
          <a:lstStyle/>
          <a:p>
            <a:fld id="{D4385911-A369-254E-86F9-364F5AB611C7}" type="slidenum">
              <a:rPr lang="en-US" smtClean="0"/>
              <a:t>18</a:t>
            </a:fld>
            <a:endParaRPr lang="en-US"/>
          </a:p>
        </p:txBody>
      </p:sp>
      <p:sp>
        <p:nvSpPr>
          <p:cNvPr id="9" name="Rectangle 8">
            <a:extLst>
              <a:ext uri="{FF2B5EF4-FFF2-40B4-BE49-F238E27FC236}">
                <a16:creationId xmlns:a16="http://schemas.microsoft.com/office/drawing/2014/main" id="{93AC49C7-195E-0640-8C84-EDE4B1685283}"/>
              </a:ext>
            </a:extLst>
          </p:cNvPr>
          <p:cNvSpPr/>
          <p:nvPr/>
        </p:nvSpPr>
        <p:spPr>
          <a:xfrm>
            <a:off x="383696" y="5011600"/>
            <a:ext cx="5525510" cy="979855"/>
          </a:xfrm>
          <a:prstGeom prst="rect">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MTBERT model require higher queries for attacking except BAE attack Recipes. </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PWWS require high queries to attack followed by TextFooler.</a:t>
            </a:r>
          </a:p>
        </p:txBody>
      </p:sp>
      <p:sp>
        <p:nvSpPr>
          <p:cNvPr id="3" name="TextBox 2">
            <a:extLst>
              <a:ext uri="{FF2B5EF4-FFF2-40B4-BE49-F238E27FC236}">
                <a16:creationId xmlns:a16="http://schemas.microsoft.com/office/drawing/2014/main" id="{D5CFB308-ED9B-5040-A961-292AF6E8F5C2}"/>
              </a:ext>
            </a:extLst>
          </p:cNvPr>
          <p:cNvSpPr txBox="1"/>
          <p:nvPr/>
        </p:nvSpPr>
        <p:spPr>
          <a:xfrm>
            <a:off x="383696" y="671500"/>
            <a:ext cx="4177849" cy="313932"/>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lvl1pPr algn="ctr" defTabSz="914400">
              <a:lnSpc>
                <a:spcPct val="90000"/>
              </a:lnSpc>
              <a:spcBef>
                <a:spcPct val="0"/>
              </a:spcBef>
              <a:buNone/>
              <a:defRPr sz="2000" cap="all" spc="200" baseline="0">
                <a:solidFill>
                  <a:schemeClr val="tx1">
                    <a:lumMod val="85000"/>
                    <a:lumOff val="15000"/>
                  </a:schemeClr>
                </a:solidFill>
                <a:latin typeface="Arial" panose="020B0604020202020204" pitchFamily="34" charset="0"/>
                <a:ea typeface="+mj-ea"/>
                <a:cs typeface="Arial" panose="020B0604020202020204" pitchFamily="34" charset="0"/>
              </a:defRPr>
            </a:lvl1pPr>
          </a:lstStyle>
          <a:p>
            <a:r>
              <a:rPr lang="en-DE" dirty="0"/>
              <a:t>Number of  Queries</a:t>
            </a:r>
          </a:p>
        </p:txBody>
      </p:sp>
      <p:pic>
        <p:nvPicPr>
          <p:cNvPr id="11" name="Picture 10">
            <a:extLst>
              <a:ext uri="{FF2B5EF4-FFF2-40B4-BE49-F238E27FC236}">
                <a16:creationId xmlns:a16="http://schemas.microsoft.com/office/drawing/2014/main" id="{C7A45D68-0437-224B-B5B2-682B928E7F09}"/>
              </a:ext>
            </a:extLst>
          </p:cNvPr>
          <p:cNvPicPr>
            <a:picLocks noChangeAspect="1"/>
          </p:cNvPicPr>
          <p:nvPr/>
        </p:nvPicPr>
        <p:blipFill>
          <a:blip r:embed="rId4"/>
          <a:stretch>
            <a:fillRect/>
          </a:stretch>
        </p:blipFill>
        <p:spPr>
          <a:xfrm>
            <a:off x="383696" y="1091343"/>
            <a:ext cx="5804108" cy="3671099"/>
          </a:xfrm>
          <a:prstGeom prst="rect">
            <a:avLst/>
          </a:prstGeom>
        </p:spPr>
      </p:pic>
      <p:pic>
        <p:nvPicPr>
          <p:cNvPr id="12" name="Picture 11">
            <a:extLst>
              <a:ext uri="{FF2B5EF4-FFF2-40B4-BE49-F238E27FC236}">
                <a16:creationId xmlns:a16="http://schemas.microsoft.com/office/drawing/2014/main" id="{01F1C4D2-3940-0345-84A2-0713022FB14A}"/>
              </a:ext>
            </a:extLst>
          </p:cNvPr>
          <p:cNvPicPr>
            <a:picLocks noChangeAspect="1"/>
          </p:cNvPicPr>
          <p:nvPr/>
        </p:nvPicPr>
        <p:blipFill>
          <a:blip r:embed="rId5"/>
          <a:stretch>
            <a:fillRect/>
          </a:stretch>
        </p:blipFill>
        <p:spPr>
          <a:xfrm>
            <a:off x="6414382" y="1267102"/>
            <a:ext cx="5596262" cy="3319582"/>
          </a:xfrm>
          <a:prstGeom prst="rect">
            <a:avLst/>
          </a:prstGeom>
        </p:spPr>
      </p:pic>
      <p:sp>
        <p:nvSpPr>
          <p:cNvPr id="15" name="TextBox 14">
            <a:extLst>
              <a:ext uri="{FF2B5EF4-FFF2-40B4-BE49-F238E27FC236}">
                <a16:creationId xmlns:a16="http://schemas.microsoft.com/office/drawing/2014/main" id="{96C0B5AF-FBDF-A740-A186-07D91B475467}"/>
              </a:ext>
            </a:extLst>
          </p:cNvPr>
          <p:cNvSpPr txBox="1"/>
          <p:nvPr/>
        </p:nvSpPr>
        <p:spPr>
          <a:xfrm>
            <a:off x="6554605" y="4847360"/>
            <a:ext cx="5456039" cy="979855"/>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GB" dirty="0"/>
              <a:t>The proposed approach models are comparatively broader and showed greater values for outliers than baseline models. </a:t>
            </a:r>
          </a:p>
        </p:txBody>
      </p:sp>
      <p:sp>
        <p:nvSpPr>
          <p:cNvPr id="16" name="TextBox 15">
            <a:extLst>
              <a:ext uri="{FF2B5EF4-FFF2-40B4-BE49-F238E27FC236}">
                <a16:creationId xmlns:a16="http://schemas.microsoft.com/office/drawing/2014/main" id="{1FA65E2D-0C39-BC46-A055-956D6A0E974F}"/>
              </a:ext>
            </a:extLst>
          </p:cNvPr>
          <p:cNvSpPr txBox="1"/>
          <p:nvPr/>
        </p:nvSpPr>
        <p:spPr>
          <a:xfrm>
            <a:off x="8174580" y="4570362"/>
            <a:ext cx="2533066"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Box plot of the number of queries. </a:t>
            </a:r>
          </a:p>
        </p:txBody>
      </p:sp>
      <p:sp>
        <p:nvSpPr>
          <p:cNvPr id="17" name="TextBox 16">
            <a:extLst>
              <a:ext uri="{FF2B5EF4-FFF2-40B4-BE49-F238E27FC236}">
                <a16:creationId xmlns:a16="http://schemas.microsoft.com/office/drawing/2014/main" id="{0F4D50B8-CBC0-574E-8D28-1AEE2C57A60F}"/>
              </a:ext>
            </a:extLst>
          </p:cNvPr>
          <p:cNvSpPr txBox="1"/>
          <p:nvPr/>
        </p:nvSpPr>
        <p:spPr>
          <a:xfrm>
            <a:off x="1790056" y="4708861"/>
            <a:ext cx="2507418"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Bar plot of the number of queries. </a:t>
            </a:r>
          </a:p>
        </p:txBody>
      </p:sp>
    </p:spTree>
    <p:extLst>
      <p:ext uri="{BB962C8B-B14F-4D97-AF65-F5344CB8AC3E}">
        <p14:creationId xmlns:p14="http://schemas.microsoft.com/office/powerpoint/2010/main" val="3960103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D03C-2C4C-1E4F-ACED-E7F6D155E200}"/>
              </a:ext>
            </a:extLst>
          </p:cNvPr>
          <p:cNvSpPr>
            <a:spLocks noGrp="1"/>
          </p:cNvSpPr>
          <p:nvPr>
            <p:ph type="title"/>
          </p:nvPr>
        </p:nvSpPr>
        <p:spPr>
          <a:xfrm>
            <a:off x="222720" y="768653"/>
            <a:ext cx="4259634" cy="343749"/>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Word perturbation</a:t>
            </a:r>
          </a:p>
        </p:txBody>
      </p:sp>
      <p:sp>
        <p:nvSpPr>
          <p:cNvPr id="4" name="Date Placeholder 3">
            <a:extLst>
              <a:ext uri="{FF2B5EF4-FFF2-40B4-BE49-F238E27FC236}">
                <a16:creationId xmlns:a16="http://schemas.microsoft.com/office/drawing/2014/main" id="{0810DD0C-1A81-1448-8AAC-47CD8679A209}"/>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1149769E-EC23-F047-B09B-7B063139AB13}"/>
              </a:ext>
            </a:extLst>
          </p:cNvPr>
          <p:cNvSpPr>
            <a:spLocks noGrp="1"/>
          </p:cNvSpPr>
          <p:nvPr>
            <p:ph type="sldNum" sz="quarter" idx="12"/>
          </p:nvPr>
        </p:nvSpPr>
        <p:spPr/>
        <p:txBody>
          <a:bodyPr/>
          <a:lstStyle/>
          <a:p>
            <a:fld id="{D4385911-A369-254E-86F9-364F5AB611C7}" type="slidenum">
              <a:rPr lang="en-US" smtClean="0"/>
              <a:t>19</a:t>
            </a:fld>
            <a:endParaRPr lang="en-US"/>
          </a:p>
        </p:txBody>
      </p:sp>
      <p:sp>
        <p:nvSpPr>
          <p:cNvPr id="8" name="Rectangle 7">
            <a:extLst>
              <a:ext uri="{FF2B5EF4-FFF2-40B4-BE49-F238E27FC236}">
                <a16:creationId xmlns:a16="http://schemas.microsoft.com/office/drawing/2014/main" id="{5FB4B418-A76D-3B43-A2EA-AC6102923083}"/>
              </a:ext>
            </a:extLst>
          </p:cNvPr>
          <p:cNvSpPr/>
          <p:nvPr/>
        </p:nvSpPr>
        <p:spPr>
          <a:xfrm>
            <a:off x="222720" y="2015943"/>
            <a:ext cx="4859643" cy="2521334"/>
          </a:xfrm>
          <a:prstGeom prst="rect">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In IMDB dataset, MTBERT model has shown highest perturbation requirement followed by MT DistilBERT.</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In case of Fake tweets Dataset, BERT model has shown highest.</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The difference of perturbation in between dataset is higher.</a:t>
            </a:r>
          </a:p>
        </p:txBody>
      </p:sp>
      <p:pic>
        <p:nvPicPr>
          <p:cNvPr id="3" name="Picture 2">
            <a:extLst>
              <a:ext uri="{FF2B5EF4-FFF2-40B4-BE49-F238E27FC236}">
                <a16:creationId xmlns:a16="http://schemas.microsoft.com/office/drawing/2014/main" id="{BF2A49D9-1967-BC46-A93F-5F2813DD56CA}"/>
              </a:ext>
            </a:extLst>
          </p:cNvPr>
          <p:cNvPicPr>
            <a:picLocks noChangeAspect="1"/>
          </p:cNvPicPr>
          <p:nvPr/>
        </p:nvPicPr>
        <p:blipFill>
          <a:blip r:embed="rId3"/>
          <a:stretch>
            <a:fillRect/>
          </a:stretch>
        </p:blipFill>
        <p:spPr>
          <a:xfrm>
            <a:off x="5243443" y="1112402"/>
            <a:ext cx="6795639" cy="4518300"/>
          </a:xfrm>
          <a:prstGeom prst="rect">
            <a:avLst/>
          </a:prstGeom>
        </p:spPr>
      </p:pic>
      <p:sp>
        <p:nvSpPr>
          <p:cNvPr id="7" name="TextBox 6">
            <a:extLst>
              <a:ext uri="{FF2B5EF4-FFF2-40B4-BE49-F238E27FC236}">
                <a16:creationId xmlns:a16="http://schemas.microsoft.com/office/drawing/2014/main" id="{2B5D1AB8-86B6-B147-92AA-0D3BCD1FD057}"/>
              </a:ext>
            </a:extLst>
          </p:cNvPr>
          <p:cNvSpPr txBox="1"/>
          <p:nvPr/>
        </p:nvSpPr>
        <p:spPr>
          <a:xfrm>
            <a:off x="6476829" y="5630702"/>
            <a:ext cx="4589718"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Bar plot of word perturbation as per datasets and attack recipes. </a:t>
            </a:r>
          </a:p>
        </p:txBody>
      </p:sp>
    </p:spTree>
    <p:extLst>
      <p:ext uri="{BB962C8B-B14F-4D97-AF65-F5344CB8AC3E}">
        <p14:creationId xmlns:p14="http://schemas.microsoft.com/office/powerpoint/2010/main" val="291190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425372" y="3029068"/>
            <a:ext cx="4245864" cy="399931"/>
          </a:xfrm>
        </p:spPr>
        <p:txBody>
          <a:bodyPr>
            <a:noAutofit/>
          </a:bodyPr>
          <a:lstStyle/>
          <a:p>
            <a:r>
              <a:rPr lang="en-DE" sz="2400" dirty="0">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52C81F05-EAAC-BF45-A37D-6EE331DF4B1E}"/>
              </a:ext>
            </a:extLst>
          </p:cNvPr>
          <p:cNvSpPr>
            <a:spLocks noGrp="1"/>
          </p:cNvSpPr>
          <p:nvPr>
            <p:ph idx="1"/>
          </p:nvPr>
        </p:nvSpPr>
        <p:spPr>
          <a:xfrm>
            <a:off x="5671032" y="952196"/>
            <a:ext cx="5553129" cy="4953605"/>
          </a:xfrm>
          <a:solidFill>
            <a:schemeClr val="accent3">
              <a:lumMod val="20000"/>
              <a:lumOff val="80000"/>
            </a:schemeClr>
          </a:solid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vert="horz" lIns="91440" tIns="45720" rIns="91440" bIns="45720" rtlCol="0">
            <a:noAutofit/>
          </a:bodyPr>
          <a:lstStyle/>
          <a:p>
            <a:pPr marL="285750" indent="-285750">
              <a:buChar char="q"/>
            </a:pPr>
            <a:r>
              <a:rPr lang="en-DE" dirty="0"/>
              <a:t>Motivation</a:t>
            </a:r>
          </a:p>
          <a:p>
            <a:pPr marL="285750" indent="-285750">
              <a:buChar char="q"/>
            </a:pPr>
            <a:r>
              <a:rPr lang="en-DE" dirty="0"/>
              <a:t>Research Question</a:t>
            </a:r>
          </a:p>
          <a:p>
            <a:pPr marL="285750" indent="-285750">
              <a:buChar char="q"/>
            </a:pPr>
            <a:r>
              <a:rPr lang="en-DE" dirty="0"/>
              <a:t>Proposed Methodology</a:t>
            </a:r>
          </a:p>
          <a:p>
            <a:pPr marL="285750" indent="-285750">
              <a:buChar char="q"/>
            </a:pPr>
            <a:r>
              <a:rPr lang="en-DE" dirty="0"/>
              <a:t>Experiment Details</a:t>
            </a:r>
          </a:p>
          <a:p>
            <a:pPr lvl="1"/>
            <a:r>
              <a:rPr lang="en-DE" dirty="0"/>
              <a:t>Data Augmentation</a:t>
            </a:r>
          </a:p>
          <a:p>
            <a:pPr lvl="1"/>
            <a:r>
              <a:rPr lang="en-DE" dirty="0"/>
              <a:t>Dataset details </a:t>
            </a:r>
          </a:p>
          <a:p>
            <a:pPr lvl="1"/>
            <a:r>
              <a:rPr lang="en-DE" dirty="0"/>
              <a:t>Hyperparameters</a:t>
            </a:r>
          </a:p>
          <a:p>
            <a:pPr marL="285750" indent="-285750">
              <a:buChar char="q"/>
            </a:pPr>
            <a:r>
              <a:rPr lang="en-DE" dirty="0"/>
              <a:t>Experiment Result Analysis </a:t>
            </a:r>
          </a:p>
          <a:p>
            <a:pPr marL="285750" indent="-285750">
              <a:buChar char="q"/>
            </a:pPr>
            <a:r>
              <a:rPr lang="en-DE" dirty="0"/>
              <a:t>Discussing Research Question</a:t>
            </a:r>
          </a:p>
          <a:p>
            <a:pPr marL="285750" indent="-285750">
              <a:buChar char="q"/>
            </a:pPr>
            <a:r>
              <a:rPr lang="en-DE" dirty="0"/>
              <a:t>Conclusion, Limitation, and Future Works</a:t>
            </a:r>
          </a:p>
          <a:p>
            <a:pPr marL="285750" indent="-285750">
              <a:buChar char="q"/>
            </a:pPr>
            <a:r>
              <a:rPr lang="en-DE" dirty="0"/>
              <a:t>References</a:t>
            </a:r>
          </a:p>
          <a:p>
            <a:pPr marL="285750" indent="-285750">
              <a:buChar char="q"/>
            </a:pPr>
            <a:r>
              <a:rPr lang="en-DE" dirty="0"/>
              <a:t>Questions</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24/03/22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2</a:t>
            </a:fld>
            <a:endParaRPr lang="en-US"/>
          </a:p>
        </p:txBody>
      </p:sp>
    </p:spTree>
    <p:extLst>
      <p:ext uri="{BB962C8B-B14F-4D97-AF65-F5344CB8AC3E}">
        <p14:creationId xmlns:p14="http://schemas.microsoft.com/office/powerpoint/2010/main" val="3327465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D03C-2C4C-1E4F-ACED-E7F6D155E200}"/>
              </a:ext>
            </a:extLst>
          </p:cNvPr>
          <p:cNvSpPr>
            <a:spLocks noGrp="1"/>
          </p:cNvSpPr>
          <p:nvPr>
            <p:ph type="title"/>
          </p:nvPr>
        </p:nvSpPr>
        <p:spPr>
          <a:xfrm>
            <a:off x="375120" y="893015"/>
            <a:ext cx="4259634" cy="343749"/>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Perturbation score</a:t>
            </a:r>
          </a:p>
        </p:txBody>
      </p:sp>
      <p:sp>
        <p:nvSpPr>
          <p:cNvPr id="4" name="Date Placeholder 3">
            <a:extLst>
              <a:ext uri="{FF2B5EF4-FFF2-40B4-BE49-F238E27FC236}">
                <a16:creationId xmlns:a16="http://schemas.microsoft.com/office/drawing/2014/main" id="{0810DD0C-1A81-1448-8AAC-47CD8679A209}"/>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1149769E-EC23-F047-B09B-7B063139AB13}"/>
              </a:ext>
            </a:extLst>
          </p:cNvPr>
          <p:cNvSpPr>
            <a:spLocks noGrp="1"/>
          </p:cNvSpPr>
          <p:nvPr>
            <p:ph type="sldNum" sz="quarter" idx="12"/>
          </p:nvPr>
        </p:nvSpPr>
        <p:spPr/>
        <p:txBody>
          <a:bodyPr/>
          <a:lstStyle/>
          <a:p>
            <a:fld id="{D4385911-A369-254E-86F9-364F5AB611C7}" type="slidenum">
              <a:rPr lang="en-US" smtClean="0"/>
              <a:t>20</a:t>
            </a:fld>
            <a:endParaRPr lang="en-US"/>
          </a:p>
        </p:txBody>
      </p:sp>
      <p:sp>
        <p:nvSpPr>
          <p:cNvPr id="8" name="Rectangle 7">
            <a:extLst>
              <a:ext uri="{FF2B5EF4-FFF2-40B4-BE49-F238E27FC236}">
                <a16:creationId xmlns:a16="http://schemas.microsoft.com/office/drawing/2014/main" id="{5FB4B418-A76D-3B43-A2EA-AC6102923083}"/>
              </a:ext>
            </a:extLst>
          </p:cNvPr>
          <p:cNvSpPr/>
          <p:nvPr/>
        </p:nvSpPr>
        <p:spPr>
          <a:xfrm>
            <a:off x="375120" y="2057278"/>
            <a:ext cx="5020612" cy="2040159"/>
          </a:xfrm>
          <a:prstGeom prst="rect">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MTBERT model has managed attacks confidence score in the leaner interquartile range.</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And, does not allow to cross 0.70.</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Model fine-tuned using proposed approach is comparatively significant leaner than model fine-tuned using conventional approach.</a:t>
            </a:r>
          </a:p>
          <a:p>
            <a:pPr marL="285750" indent="-285750" defTabSz="914400">
              <a:spcBef>
                <a:spcPts val="1000"/>
              </a:spcBef>
              <a:buClr>
                <a:schemeClr val="tx1"/>
              </a:buClr>
              <a:buFont typeface="Wingdings" pitchFamily="2" charset="2"/>
              <a:buChar char="q"/>
            </a:pPr>
            <a:endParaRPr lang="en-GB" sz="16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B5D1AB8-86B6-B147-92AA-0D3BCD1FD057}"/>
              </a:ext>
            </a:extLst>
          </p:cNvPr>
          <p:cNvSpPr txBox="1"/>
          <p:nvPr/>
        </p:nvSpPr>
        <p:spPr>
          <a:xfrm>
            <a:off x="7077710" y="5258285"/>
            <a:ext cx="3946914"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Box plot of perturbation score considering both dataset </a:t>
            </a:r>
          </a:p>
        </p:txBody>
      </p:sp>
      <p:pic>
        <p:nvPicPr>
          <p:cNvPr id="6" name="Picture 5">
            <a:extLst>
              <a:ext uri="{FF2B5EF4-FFF2-40B4-BE49-F238E27FC236}">
                <a16:creationId xmlns:a16="http://schemas.microsoft.com/office/drawing/2014/main" id="{BCA660BD-9AC4-0E43-AE64-47496FE991C8}"/>
              </a:ext>
            </a:extLst>
          </p:cNvPr>
          <p:cNvPicPr>
            <a:picLocks noChangeAspect="1"/>
          </p:cNvPicPr>
          <p:nvPr/>
        </p:nvPicPr>
        <p:blipFill>
          <a:blip r:embed="rId2"/>
          <a:stretch>
            <a:fillRect/>
          </a:stretch>
        </p:blipFill>
        <p:spPr>
          <a:xfrm>
            <a:off x="5606159" y="1064890"/>
            <a:ext cx="6331057" cy="4193395"/>
          </a:xfrm>
          <a:prstGeom prst="rect">
            <a:avLst/>
          </a:prstGeom>
        </p:spPr>
      </p:pic>
    </p:spTree>
    <p:extLst>
      <p:ext uri="{BB962C8B-B14F-4D97-AF65-F5344CB8AC3E}">
        <p14:creationId xmlns:p14="http://schemas.microsoft.com/office/powerpoint/2010/main" val="252240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B372AF0-5A0D-E244-A01C-1D2215286D6F}"/>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78F823A1-0943-0E4B-B7A2-6CD1F5A5CD96}"/>
              </a:ext>
            </a:extLst>
          </p:cNvPr>
          <p:cNvSpPr>
            <a:spLocks noGrp="1"/>
          </p:cNvSpPr>
          <p:nvPr>
            <p:ph type="sldNum" sz="quarter" idx="12"/>
          </p:nvPr>
        </p:nvSpPr>
        <p:spPr/>
        <p:txBody>
          <a:bodyPr/>
          <a:lstStyle/>
          <a:p>
            <a:fld id="{D4385911-A369-254E-86F9-364F5AB611C7}" type="slidenum">
              <a:rPr lang="en-US" smtClean="0"/>
              <a:t>21</a:t>
            </a:fld>
            <a:endParaRPr lang="en-US"/>
          </a:p>
        </p:txBody>
      </p:sp>
      <p:sp>
        <p:nvSpPr>
          <p:cNvPr id="11" name="Title 1">
            <a:extLst>
              <a:ext uri="{FF2B5EF4-FFF2-40B4-BE49-F238E27FC236}">
                <a16:creationId xmlns:a16="http://schemas.microsoft.com/office/drawing/2014/main" id="{62A27891-5E5E-B14F-8622-C505263549A0}"/>
              </a:ext>
            </a:extLst>
          </p:cNvPr>
          <p:cNvSpPr>
            <a:spLocks noGrp="1"/>
          </p:cNvSpPr>
          <p:nvPr>
            <p:ph type="title"/>
          </p:nvPr>
        </p:nvSpPr>
        <p:spPr>
          <a:xfrm>
            <a:off x="375120" y="893015"/>
            <a:ext cx="6395794" cy="343749"/>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Discussing Research question</a:t>
            </a:r>
          </a:p>
        </p:txBody>
      </p:sp>
      <p:sp>
        <p:nvSpPr>
          <p:cNvPr id="15" name="Rectangle 14">
            <a:extLst>
              <a:ext uri="{FF2B5EF4-FFF2-40B4-BE49-F238E27FC236}">
                <a16:creationId xmlns:a16="http://schemas.microsoft.com/office/drawing/2014/main" id="{36B91DCA-0B6B-754B-B67F-50436515F052}"/>
              </a:ext>
            </a:extLst>
          </p:cNvPr>
          <p:cNvSpPr/>
          <p:nvPr/>
        </p:nvSpPr>
        <p:spPr>
          <a:xfrm>
            <a:off x="39320" y="5175825"/>
            <a:ext cx="11777558" cy="1384995"/>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228600" indent="-228600">
              <a:buFont typeface="+mj-lt"/>
              <a:buAutoNum type="arabicPeriod"/>
            </a:pPr>
            <a:r>
              <a:rPr lang="en-GB" sz="1200" dirty="0">
                <a:solidFill>
                  <a:schemeClr val="tx1">
                    <a:lumMod val="50000"/>
                    <a:lumOff val="50000"/>
                  </a:schemeClr>
                </a:solidFill>
                <a:latin typeface="Arial" panose="020B0604020202020204" pitchFamily="34" charset="0"/>
                <a:cs typeface="Arial" panose="020B0604020202020204" pitchFamily="34" charset="0"/>
              </a:rPr>
              <a:t>Erik </a:t>
            </a:r>
            <a:r>
              <a:rPr lang="en-GB" sz="1200" dirty="0" err="1">
                <a:solidFill>
                  <a:schemeClr val="tx1">
                    <a:lumMod val="50000"/>
                    <a:lumOff val="50000"/>
                  </a:schemeClr>
                </a:solidFill>
                <a:latin typeface="Arial" panose="020B0604020202020204" pitchFamily="34" charset="0"/>
                <a:cs typeface="Arial" panose="020B0604020202020204" pitchFamily="34" charset="0"/>
              </a:rPr>
              <a:t>Englesson</a:t>
            </a:r>
            <a:r>
              <a:rPr lang="en-GB" sz="1200" dirty="0">
                <a:solidFill>
                  <a:schemeClr val="tx1">
                    <a:lumMod val="50000"/>
                    <a:lumOff val="50000"/>
                  </a:schemeClr>
                </a:solidFill>
                <a:latin typeface="Arial" panose="020B0604020202020204" pitchFamily="34" charset="0"/>
                <a:cs typeface="Arial" panose="020B0604020202020204" pitchFamily="34" charset="0"/>
              </a:rPr>
              <a:t> and Hossein </a:t>
            </a:r>
            <a:r>
              <a:rPr lang="en-GB" sz="1200" dirty="0" err="1">
                <a:solidFill>
                  <a:schemeClr val="tx1">
                    <a:lumMod val="50000"/>
                    <a:lumOff val="50000"/>
                  </a:schemeClr>
                </a:solidFill>
                <a:latin typeface="Arial" panose="020B0604020202020204" pitchFamily="34" charset="0"/>
                <a:cs typeface="Arial" panose="020B0604020202020204" pitchFamily="34" charset="0"/>
              </a:rPr>
              <a:t>Azizpour</a:t>
            </a:r>
            <a:r>
              <a:rPr lang="en-GB" sz="1200" dirty="0">
                <a:solidFill>
                  <a:schemeClr val="tx1">
                    <a:lumMod val="50000"/>
                    <a:lumOff val="50000"/>
                  </a:schemeClr>
                </a:solidFill>
                <a:latin typeface="Arial" panose="020B0604020202020204" pitchFamily="34" charset="0"/>
                <a:cs typeface="Arial" panose="020B0604020202020204" pitchFamily="34" charset="0"/>
              </a:rPr>
              <a:t>. “Consistency Regularization Can Improve Robustness to Label Noise”. In: arXiv:2110.01242 [cs, stat] </a:t>
            </a:r>
            <a:r>
              <a:rPr lang="en-GB" sz="1200" dirty="0" err="1">
                <a:solidFill>
                  <a:schemeClr val="tx1">
                    <a:lumMod val="50000"/>
                    <a:lumOff val="50000"/>
                  </a:schemeClr>
                </a:solidFill>
                <a:latin typeface="Arial" panose="020B0604020202020204" pitchFamily="34" charset="0"/>
                <a:cs typeface="Arial" panose="020B0604020202020204" pitchFamily="34" charset="0"/>
              </a:rPr>
              <a:t>arXiv</a:t>
            </a:r>
            <a:r>
              <a:rPr lang="en-GB" sz="1200" dirty="0">
                <a:solidFill>
                  <a:schemeClr val="tx1">
                    <a:lumMod val="50000"/>
                    <a:lumOff val="50000"/>
                  </a:schemeClr>
                </a:solidFill>
                <a:latin typeface="Arial" panose="020B0604020202020204" pitchFamily="34" charset="0"/>
                <a:cs typeface="Arial" panose="020B0604020202020204" pitchFamily="34" charset="0"/>
              </a:rPr>
              <a:t>: 2110.01242 [cs, stat]. </a:t>
            </a:r>
          </a:p>
          <a:p>
            <a:pPr marL="228600" indent="-228600">
              <a:buFont typeface="+mj-lt"/>
              <a:buAutoNum type="arabicPeriod"/>
            </a:pPr>
            <a:r>
              <a:rPr lang="en-GB" sz="1200" dirty="0">
                <a:solidFill>
                  <a:schemeClr val="tx1">
                    <a:lumMod val="50000"/>
                    <a:lumOff val="50000"/>
                  </a:schemeClr>
                </a:solidFill>
                <a:latin typeface="Arial" panose="020B0604020202020204" pitchFamily="34" charset="0"/>
                <a:cs typeface="Arial" panose="020B0604020202020204" pitchFamily="34" charset="0"/>
              </a:rPr>
              <a:t>Yonatan </a:t>
            </a:r>
            <a:r>
              <a:rPr lang="en-GB" sz="1200" dirty="0" err="1">
                <a:solidFill>
                  <a:schemeClr val="tx1">
                    <a:lumMod val="50000"/>
                    <a:lumOff val="50000"/>
                  </a:schemeClr>
                </a:solidFill>
                <a:latin typeface="Arial" panose="020B0604020202020204" pitchFamily="34" charset="0"/>
                <a:cs typeface="Arial" panose="020B0604020202020204" pitchFamily="34" charset="0"/>
              </a:rPr>
              <a:t>Belinkov</a:t>
            </a:r>
            <a:r>
              <a:rPr lang="en-GB" sz="1200" dirty="0">
                <a:solidFill>
                  <a:schemeClr val="tx1">
                    <a:lumMod val="50000"/>
                    <a:lumOff val="50000"/>
                  </a:schemeClr>
                </a:solidFill>
                <a:latin typeface="Arial" panose="020B0604020202020204" pitchFamily="34" charset="0"/>
                <a:cs typeface="Arial" panose="020B0604020202020204" pitchFamily="34" charset="0"/>
              </a:rPr>
              <a:t> and Yonatan Bisk. “Synthetic and Natural Noise Both Break Neural Machine Translation”. In: arXiv:1711.02173 [cs] (Feb. 2018). </a:t>
            </a:r>
            <a:r>
              <a:rPr lang="en-GB" sz="1200" dirty="0" err="1">
                <a:solidFill>
                  <a:schemeClr val="tx1">
                    <a:lumMod val="50000"/>
                    <a:lumOff val="50000"/>
                  </a:schemeClr>
                </a:solidFill>
                <a:latin typeface="Arial" panose="020B0604020202020204" pitchFamily="34" charset="0"/>
                <a:cs typeface="Arial" panose="020B0604020202020204" pitchFamily="34" charset="0"/>
              </a:rPr>
              <a:t>arXiv</a:t>
            </a:r>
            <a:r>
              <a:rPr lang="en-GB" sz="1200" dirty="0">
                <a:solidFill>
                  <a:schemeClr val="tx1">
                    <a:lumMod val="50000"/>
                    <a:lumOff val="50000"/>
                  </a:schemeClr>
                </a:solidFill>
                <a:latin typeface="Arial" panose="020B0604020202020204" pitchFamily="34" charset="0"/>
                <a:cs typeface="Arial" panose="020B0604020202020204" pitchFamily="34" charset="0"/>
              </a:rPr>
              <a:t>: 1711.02173 [cs].</a:t>
            </a:r>
          </a:p>
          <a:p>
            <a:pPr marL="228600" indent="-228600">
              <a:buFont typeface="+mj-lt"/>
              <a:buAutoNum type="arabicPeriod"/>
            </a:pPr>
            <a:r>
              <a:rPr lang="en-GB" sz="1200" dirty="0">
                <a:solidFill>
                  <a:schemeClr val="tx1">
                    <a:lumMod val="50000"/>
                    <a:lumOff val="50000"/>
                  </a:schemeClr>
                </a:solidFill>
                <a:latin typeface="Arial" panose="020B0604020202020204" pitchFamily="34" charset="0"/>
                <a:cs typeface="Arial" panose="020B0604020202020204" pitchFamily="34" charset="0"/>
              </a:rPr>
              <a:t>B. T. </a:t>
            </a:r>
            <a:r>
              <a:rPr lang="en-GB" sz="1200" dirty="0" err="1">
                <a:solidFill>
                  <a:schemeClr val="tx1">
                    <a:lumMod val="50000"/>
                    <a:lumOff val="50000"/>
                  </a:schemeClr>
                </a:solidFill>
                <a:latin typeface="Arial" panose="020B0604020202020204" pitchFamily="34" charset="0"/>
                <a:cs typeface="Arial" panose="020B0604020202020204" pitchFamily="34" charset="0"/>
              </a:rPr>
              <a:t>Polyak</a:t>
            </a:r>
            <a:r>
              <a:rPr lang="en-GB" sz="1200" dirty="0">
                <a:solidFill>
                  <a:schemeClr val="tx1">
                    <a:lumMod val="50000"/>
                    <a:lumOff val="50000"/>
                  </a:schemeClr>
                </a:solidFill>
                <a:latin typeface="Arial" panose="020B0604020202020204" pitchFamily="34" charset="0"/>
                <a:cs typeface="Arial" panose="020B0604020202020204" pitchFamily="34" charset="0"/>
              </a:rPr>
              <a:t> and A. B. </a:t>
            </a:r>
            <a:r>
              <a:rPr lang="en-GB" sz="1200" dirty="0" err="1">
                <a:solidFill>
                  <a:schemeClr val="tx1">
                    <a:lumMod val="50000"/>
                    <a:lumOff val="50000"/>
                  </a:schemeClr>
                </a:solidFill>
                <a:latin typeface="Arial" panose="020B0604020202020204" pitchFamily="34" charset="0"/>
                <a:cs typeface="Arial" panose="020B0604020202020204" pitchFamily="34" charset="0"/>
              </a:rPr>
              <a:t>Juditsky</a:t>
            </a:r>
            <a:r>
              <a:rPr lang="en-GB" sz="1200" dirty="0">
                <a:solidFill>
                  <a:schemeClr val="tx1">
                    <a:lumMod val="50000"/>
                    <a:lumOff val="50000"/>
                  </a:schemeClr>
                </a:solidFill>
                <a:latin typeface="Arial" panose="020B0604020202020204" pitchFamily="34" charset="0"/>
                <a:cs typeface="Arial" panose="020B0604020202020204" pitchFamily="34" charset="0"/>
              </a:rPr>
              <a:t>. “Acceleration of Stochastic Approximation by </a:t>
            </a:r>
            <a:r>
              <a:rPr lang="en-GB" sz="1200" dirty="0" err="1">
                <a:solidFill>
                  <a:schemeClr val="tx1">
                    <a:lumMod val="50000"/>
                    <a:lumOff val="50000"/>
                  </a:schemeClr>
                </a:solidFill>
                <a:latin typeface="Arial" panose="020B0604020202020204" pitchFamily="34" charset="0"/>
                <a:cs typeface="Arial" panose="020B0604020202020204" pitchFamily="34" charset="0"/>
              </a:rPr>
              <a:t>Averag</a:t>
            </a:r>
            <a:r>
              <a:rPr lang="en-GB" sz="1200" dirty="0">
                <a:solidFill>
                  <a:schemeClr val="tx1">
                    <a:lumMod val="50000"/>
                    <a:lumOff val="50000"/>
                  </a:schemeClr>
                </a:solidFill>
                <a:latin typeface="Arial" panose="020B0604020202020204" pitchFamily="34" charset="0"/>
                <a:cs typeface="Arial" panose="020B0604020202020204" pitchFamily="34" charset="0"/>
              </a:rPr>
              <a:t> </a:t>
            </a:r>
            <a:r>
              <a:rPr lang="en-GB" sz="1200" dirty="0" err="1">
                <a:solidFill>
                  <a:schemeClr val="tx1">
                    <a:lumMod val="50000"/>
                    <a:lumOff val="50000"/>
                  </a:schemeClr>
                </a:solidFill>
                <a:latin typeface="Arial" panose="020B0604020202020204" pitchFamily="34" charset="0"/>
                <a:cs typeface="Arial" panose="020B0604020202020204" pitchFamily="34" charset="0"/>
              </a:rPr>
              <a:t>ing</a:t>
            </a:r>
            <a:r>
              <a:rPr lang="en-GB" sz="1200" dirty="0">
                <a:solidFill>
                  <a:schemeClr val="tx1">
                    <a:lumMod val="50000"/>
                    <a:lumOff val="50000"/>
                  </a:schemeClr>
                </a:solidFill>
                <a:latin typeface="Arial" panose="020B0604020202020204" pitchFamily="34" charset="0"/>
                <a:cs typeface="Arial" panose="020B0604020202020204" pitchFamily="34" charset="0"/>
              </a:rPr>
              <a:t>”. In: </a:t>
            </a:r>
            <a:r>
              <a:rPr lang="en-GB" sz="1200" i="1" dirty="0">
                <a:solidFill>
                  <a:schemeClr val="tx1">
                    <a:lumMod val="50000"/>
                    <a:lumOff val="50000"/>
                  </a:schemeClr>
                </a:solidFill>
                <a:latin typeface="Arial" panose="020B0604020202020204" pitchFamily="34" charset="0"/>
                <a:cs typeface="Arial" panose="020B0604020202020204" pitchFamily="34" charset="0"/>
              </a:rPr>
              <a:t>SIAM Journal on Control and Optimization </a:t>
            </a:r>
            <a:r>
              <a:rPr lang="en-GB" sz="1200" dirty="0">
                <a:solidFill>
                  <a:schemeClr val="tx1">
                    <a:lumMod val="50000"/>
                    <a:lumOff val="50000"/>
                  </a:schemeClr>
                </a:solidFill>
                <a:latin typeface="Arial" panose="020B0604020202020204" pitchFamily="34" charset="0"/>
                <a:cs typeface="Arial" panose="020B0604020202020204" pitchFamily="34" charset="0"/>
              </a:rPr>
              <a:t>30.4 (July 1992), pp. 838–855. </a:t>
            </a:r>
            <a:r>
              <a:rPr lang="en-GB" sz="1200" dirty="0" err="1">
                <a:solidFill>
                  <a:schemeClr val="tx1">
                    <a:lumMod val="50000"/>
                    <a:lumOff val="50000"/>
                  </a:schemeClr>
                </a:solidFill>
                <a:latin typeface="Arial" panose="020B0604020202020204" pitchFamily="34" charset="0"/>
                <a:cs typeface="Arial" panose="020B0604020202020204" pitchFamily="34" charset="0"/>
              </a:rPr>
              <a:t>issn</a:t>
            </a:r>
            <a:r>
              <a:rPr lang="en-GB" sz="1200" dirty="0">
                <a:solidFill>
                  <a:schemeClr val="tx1">
                    <a:lumMod val="50000"/>
                    <a:lumOff val="50000"/>
                  </a:schemeClr>
                </a:solidFill>
                <a:latin typeface="Arial" panose="020B0604020202020204" pitchFamily="34" charset="0"/>
                <a:cs typeface="Arial" panose="020B0604020202020204" pitchFamily="34" charset="0"/>
              </a:rPr>
              <a:t>: 0363-0129. </a:t>
            </a:r>
            <a:r>
              <a:rPr lang="en-GB" sz="1200" dirty="0" err="1">
                <a:solidFill>
                  <a:schemeClr val="tx1">
                    <a:lumMod val="50000"/>
                    <a:lumOff val="50000"/>
                  </a:schemeClr>
                </a:solidFill>
                <a:latin typeface="Arial" panose="020B0604020202020204" pitchFamily="34" charset="0"/>
                <a:cs typeface="Arial" panose="020B0604020202020204" pitchFamily="34" charset="0"/>
              </a:rPr>
              <a:t>doi</a:t>
            </a:r>
            <a:r>
              <a:rPr lang="en-GB" sz="1200" dirty="0">
                <a:solidFill>
                  <a:schemeClr val="tx1">
                    <a:lumMod val="50000"/>
                    <a:lumOff val="50000"/>
                  </a:schemeClr>
                </a:solidFill>
                <a:latin typeface="Arial" panose="020B0604020202020204" pitchFamily="34" charset="0"/>
                <a:cs typeface="Arial" panose="020B0604020202020204" pitchFamily="34" charset="0"/>
              </a:rPr>
              <a:t>: 10.1137/0330046. </a:t>
            </a:r>
          </a:p>
          <a:p>
            <a:pPr marL="228600" indent="-228600">
              <a:buFont typeface="+mj-lt"/>
              <a:buAutoNum type="arabicPeriod"/>
            </a:pPr>
            <a:r>
              <a:rPr lang="en-GB" sz="1200" dirty="0" err="1">
                <a:solidFill>
                  <a:schemeClr val="tx1">
                    <a:lumMod val="50000"/>
                    <a:lumOff val="50000"/>
                  </a:schemeClr>
                </a:solidFill>
                <a:latin typeface="Arial" panose="020B0604020202020204" pitchFamily="34" charset="0"/>
                <a:cs typeface="Arial" panose="020B0604020202020204" pitchFamily="34" charset="0"/>
              </a:rPr>
              <a:t>Samuli</a:t>
            </a:r>
            <a:r>
              <a:rPr lang="en-GB" sz="1200" dirty="0">
                <a:solidFill>
                  <a:schemeClr val="tx1">
                    <a:lumMod val="50000"/>
                    <a:lumOff val="50000"/>
                  </a:schemeClr>
                </a:solidFill>
                <a:latin typeface="Arial" panose="020B0604020202020204" pitchFamily="34" charset="0"/>
                <a:cs typeface="Arial" panose="020B0604020202020204" pitchFamily="34" charset="0"/>
              </a:rPr>
              <a:t> Laine and Timo Aila. “Temporal </a:t>
            </a:r>
            <a:r>
              <a:rPr lang="en-GB" sz="1200" dirty="0" err="1">
                <a:solidFill>
                  <a:schemeClr val="tx1">
                    <a:lumMod val="50000"/>
                    <a:lumOff val="50000"/>
                  </a:schemeClr>
                </a:solidFill>
                <a:latin typeface="Arial" panose="020B0604020202020204" pitchFamily="34" charset="0"/>
                <a:cs typeface="Arial" panose="020B0604020202020204" pitchFamily="34" charset="0"/>
              </a:rPr>
              <a:t>Ensembling</a:t>
            </a:r>
            <a:r>
              <a:rPr lang="en-GB" sz="1200" dirty="0">
                <a:solidFill>
                  <a:schemeClr val="tx1">
                    <a:lumMod val="50000"/>
                    <a:lumOff val="50000"/>
                  </a:schemeClr>
                </a:solidFill>
                <a:latin typeface="Arial" panose="020B0604020202020204" pitchFamily="34" charset="0"/>
                <a:cs typeface="Arial" panose="020B0604020202020204" pitchFamily="34" charset="0"/>
              </a:rPr>
              <a:t> for Semi-Supervised Learning”. In: arXiv:1610.02242 [cs] (Mar. 2017). </a:t>
            </a:r>
            <a:r>
              <a:rPr lang="en-GB" sz="1200" dirty="0" err="1">
                <a:solidFill>
                  <a:schemeClr val="tx1">
                    <a:lumMod val="50000"/>
                    <a:lumOff val="50000"/>
                  </a:schemeClr>
                </a:solidFill>
                <a:latin typeface="Arial" panose="020B0604020202020204" pitchFamily="34" charset="0"/>
                <a:cs typeface="Arial" panose="020B0604020202020204" pitchFamily="34" charset="0"/>
              </a:rPr>
              <a:t>arXiv</a:t>
            </a:r>
            <a:r>
              <a:rPr lang="en-GB" sz="1200" dirty="0">
                <a:solidFill>
                  <a:schemeClr val="tx1">
                    <a:lumMod val="50000"/>
                    <a:lumOff val="50000"/>
                  </a:schemeClr>
                </a:solidFill>
                <a:latin typeface="Arial" panose="020B0604020202020204" pitchFamily="34" charset="0"/>
                <a:cs typeface="Arial" panose="020B0604020202020204" pitchFamily="34" charset="0"/>
              </a:rPr>
              <a:t>: 1610.02242 [cs]. </a:t>
            </a:r>
          </a:p>
          <a:p>
            <a:pPr marL="228600" indent="-228600">
              <a:buFont typeface="+mj-lt"/>
              <a:buAutoNum type="arabicPeriod"/>
            </a:pPr>
            <a:endParaRPr lang="en-GB" sz="1200" dirty="0">
              <a:solidFill>
                <a:schemeClr val="tx1">
                  <a:lumMod val="50000"/>
                  <a:lumOff val="50000"/>
                </a:schemeClr>
              </a:solidFill>
              <a:latin typeface="Arial" panose="020B0604020202020204" pitchFamily="34" charset="0"/>
              <a:cs typeface="Arial" panose="020B0604020202020204" pitchFamily="34" charset="0"/>
            </a:endParaRPr>
          </a:p>
        </p:txBody>
      </p:sp>
      <p:graphicFrame>
        <p:nvGraphicFramePr>
          <p:cNvPr id="9" name="Diagram 8">
            <a:extLst>
              <a:ext uri="{FF2B5EF4-FFF2-40B4-BE49-F238E27FC236}">
                <a16:creationId xmlns:a16="http://schemas.microsoft.com/office/drawing/2014/main" id="{15CA6AE9-D9D7-C44A-A69A-3BE5E19968B8}"/>
              </a:ext>
            </a:extLst>
          </p:cNvPr>
          <p:cNvGraphicFramePr/>
          <p:nvPr>
            <p:extLst>
              <p:ext uri="{D42A27DB-BD31-4B8C-83A1-F6EECF244321}">
                <p14:modId xmlns:p14="http://schemas.microsoft.com/office/powerpoint/2010/main" val="873405021"/>
              </p:ext>
            </p:extLst>
          </p:nvPr>
        </p:nvGraphicFramePr>
        <p:xfrm>
          <a:off x="375119" y="395373"/>
          <a:ext cx="1144175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36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911F92C4-73C7-FC4B-9095-FAD853FF1FF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0989A761-40A9-8744-B2D5-E59F255D7F37}"/>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graphicEl>
                                              <a:dgm id="{E16427EB-4910-E946-8307-211881339E3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graphicEl>
                                              <a:dgm id="{E36B6B69-FA1B-7E48-A649-E034ED06642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graphicEl>
                                              <a:dgm id="{C14AA1DC-64A5-584D-8CB2-05E635BD0FA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9EB-84E0-C742-B09B-6B1E90DC083E}"/>
              </a:ext>
            </a:extLst>
          </p:cNvPr>
          <p:cNvSpPr>
            <a:spLocks noGrp="1"/>
          </p:cNvSpPr>
          <p:nvPr>
            <p:ph type="title"/>
          </p:nvPr>
        </p:nvSpPr>
        <p:spPr>
          <a:xfrm>
            <a:off x="609942" y="642963"/>
            <a:ext cx="4298756" cy="475576"/>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Conclusion</a:t>
            </a:r>
          </a:p>
        </p:txBody>
      </p:sp>
      <p:sp>
        <p:nvSpPr>
          <p:cNvPr id="4" name="Date Placeholder 3">
            <a:extLst>
              <a:ext uri="{FF2B5EF4-FFF2-40B4-BE49-F238E27FC236}">
                <a16:creationId xmlns:a16="http://schemas.microsoft.com/office/drawing/2014/main" id="{43E31994-98E9-7647-805E-3EB368DBBEE3}"/>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67233D85-1B3F-4145-B520-D80C9647E398}"/>
              </a:ext>
            </a:extLst>
          </p:cNvPr>
          <p:cNvSpPr>
            <a:spLocks noGrp="1"/>
          </p:cNvSpPr>
          <p:nvPr>
            <p:ph type="sldNum" sz="quarter" idx="12"/>
          </p:nvPr>
        </p:nvSpPr>
        <p:spPr/>
        <p:txBody>
          <a:bodyPr/>
          <a:lstStyle/>
          <a:p>
            <a:fld id="{D4385911-A369-254E-86F9-364F5AB611C7}" type="slidenum">
              <a:rPr lang="en-US" smtClean="0"/>
              <a:t>22</a:t>
            </a:fld>
            <a:endParaRPr lang="en-US"/>
          </a:p>
        </p:txBody>
      </p:sp>
      <p:graphicFrame>
        <p:nvGraphicFramePr>
          <p:cNvPr id="10" name="Diagram 9">
            <a:extLst>
              <a:ext uri="{FF2B5EF4-FFF2-40B4-BE49-F238E27FC236}">
                <a16:creationId xmlns:a16="http://schemas.microsoft.com/office/drawing/2014/main" id="{EFAACA27-64F9-E848-9661-F5B95FF6BD91}"/>
              </a:ext>
            </a:extLst>
          </p:cNvPr>
          <p:cNvGraphicFramePr/>
          <p:nvPr>
            <p:extLst>
              <p:ext uri="{D42A27DB-BD31-4B8C-83A1-F6EECF244321}">
                <p14:modId xmlns:p14="http://schemas.microsoft.com/office/powerpoint/2010/main" val="3367964778"/>
              </p:ext>
            </p:extLst>
          </p:nvPr>
        </p:nvGraphicFramePr>
        <p:xfrm>
          <a:off x="893136" y="1265274"/>
          <a:ext cx="10313580" cy="4873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1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A4DCD9D0-4DC7-2E41-8595-122F74E8F08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graphicEl>
                                              <a:dgm id="{D98E3F29-5A47-CB47-AF5F-2E5560EA806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dgm id="{415588ED-ED71-6049-9BE6-441D3408216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graphicEl>
                                              <a:dgm id="{A2440779-B79C-3244-B5C5-0850D6EA12C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graphicEl>
                                              <a:dgm id="{C588D96C-D5CD-3449-BAA6-75D52F5957D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graphicEl>
                                              <a:dgm id="{332FABE6-86DB-EA4B-9F7D-2335A46D4D4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99EB-84E0-C742-B09B-6B1E90DC083E}"/>
              </a:ext>
            </a:extLst>
          </p:cNvPr>
          <p:cNvSpPr>
            <a:spLocks noGrp="1"/>
          </p:cNvSpPr>
          <p:nvPr>
            <p:ph type="title"/>
          </p:nvPr>
        </p:nvSpPr>
        <p:spPr>
          <a:xfrm>
            <a:off x="531628" y="716319"/>
            <a:ext cx="5720316" cy="475576"/>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Limitations</a:t>
            </a:r>
          </a:p>
        </p:txBody>
      </p:sp>
      <p:sp>
        <p:nvSpPr>
          <p:cNvPr id="4" name="Date Placeholder 3">
            <a:extLst>
              <a:ext uri="{FF2B5EF4-FFF2-40B4-BE49-F238E27FC236}">
                <a16:creationId xmlns:a16="http://schemas.microsoft.com/office/drawing/2014/main" id="{43E31994-98E9-7647-805E-3EB368DBBEE3}"/>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67233D85-1B3F-4145-B520-D80C9647E398}"/>
              </a:ext>
            </a:extLst>
          </p:cNvPr>
          <p:cNvSpPr>
            <a:spLocks noGrp="1"/>
          </p:cNvSpPr>
          <p:nvPr>
            <p:ph type="sldNum" sz="quarter" idx="12"/>
          </p:nvPr>
        </p:nvSpPr>
        <p:spPr/>
        <p:txBody>
          <a:bodyPr/>
          <a:lstStyle/>
          <a:p>
            <a:fld id="{D4385911-A369-254E-86F9-364F5AB611C7}" type="slidenum">
              <a:rPr lang="en-US" smtClean="0"/>
              <a:t>23</a:t>
            </a:fld>
            <a:endParaRPr lang="en-US"/>
          </a:p>
        </p:txBody>
      </p:sp>
      <p:graphicFrame>
        <p:nvGraphicFramePr>
          <p:cNvPr id="6" name="Diagram 5">
            <a:extLst>
              <a:ext uri="{FF2B5EF4-FFF2-40B4-BE49-F238E27FC236}">
                <a16:creationId xmlns:a16="http://schemas.microsoft.com/office/drawing/2014/main" id="{B442D61E-A75B-B34E-A3B6-942962073AE1}"/>
              </a:ext>
            </a:extLst>
          </p:cNvPr>
          <p:cNvGraphicFramePr/>
          <p:nvPr>
            <p:extLst>
              <p:ext uri="{D42A27DB-BD31-4B8C-83A1-F6EECF244321}">
                <p14:modId xmlns:p14="http://schemas.microsoft.com/office/powerpoint/2010/main" val="1150030783"/>
              </p:ext>
            </p:extLst>
          </p:nvPr>
        </p:nvGraphicFramePr>
        <p:xfrm>
          <a:off x="1369828" y="1489545"/>
          <a:ext cx="9452344" cy="3708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560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F9D2F7C6-156D-0348-A218-AA93DC0FD6C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76063791-DF2D-604E-8867-F5C68740F91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B0B00A23-114A-0148-8C79-7A0DB401956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C0DCA33E-C6F3-2847-A2B1-9C13BEE0363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6669995C-9F27-FE4D-A1E0-69E247453AC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E31994-98E9-7647-805E-3EB368DBBEE3}"/>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67233D85-1B3F-4145-B520-D80C9647E398}"/>
              </a:ext>
            </a:extLst>
          </p:cNvPr>
          <p:cNvSpPr>
            <a:spLocks noGrp="1"/>
          </p:cNvSpPr>
          <p:nvPr>
            <p:ph type="sldNum" sz="quarter" idx="12"/>
          </p:nvPr>
        </p:nvSpPr>
        <p:spPr/>
        <p:txBody>
          <a:bodyPr/>
          <a:lstStyle/>
          <a:p>
            <a:fld id="{D4385911-A369-254E-86F9-364F5AB611C7}" type="slidenum">
              <a:rPr lang="en-US" smtClean="0"/>
              <a:t>24</a:t>
            </a:fld>
            <a:endParaRPr lang="en-US"/>
          </a:p>
        </p:txBody>
      </p:sp>
      <p:sp>
        <p:nvSpPr>
          <p:cNvPr id="7" name="Title 1">
            <a:extLst>
              <a:ext uri="{FF2B5EF4-FFF2-40B4-BE49-F238E27FC236}">
                <a16:creationId xmlns:a16="http://schemas.microsoft.com/office/drawing/2014/main" id="{5DDEA5E8-00EC-B84D-9DFA-CB31C13CFC06}"/>
              </a:ext>
            </a:extLst>
          </p:cNvPr>
          <p:cNvSpPr txBox="1">
            <a:spLocks/>
          </p:cNvSpPr>
          <p:nvPr/>
        </p:nvSpPr>
        <p:spPr>
          <a:xfrm>
            <a:off x="1013977" y="735208"/>
            <a:ext cx="4298756" cy="475576"/>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lvl1pPr algn="ctr" defTabSz="914400">
              <a:lnSpc>
                <a:spcPct val="90000"/>
              </a:lnSpc>
              <a:spcBef>
                <a:spcPct val="0"/>
              </a:spcBef>
              <a:buNone/>
              <a:defRPr sz="2000" cap="all" spc="200" baseline="0">
                <a:solidFill>
                  <a:schemeClr val="tx1">
                    <a:lumMod val="85000"/>
                    <a:lumOff val="15000"/>
                  </a:schemeClr>
                </a:solidFill>
                <a:latin typeface="Arial" panose="020B0604020202020204" pitchFamily="34" charset="0"/>
                <a:ea typeface="+mj-ea"/>
                <a:cs typeface="Arial" panose="020B0604020202020204" pitchFamily="34" charset="0"/>
              </a:defRPr>
            </a:lvl1pPr>
          </a:lstStyle>
          <a:p>
            <a:r>
              <a:rPr lang="en-DE" dirty="0"/>
              <a:t>Future Work</a:t>
            </a:r>
          </a:p>
        </p:txBody>
      </p:sp>
      <p:graphicFrame>
        <p:nvGraphicFramePr>
          <p:cNvPr id="2" name="Diagram 1">
            <a:extLst>
              <a:ext uri="{FF2B5EF4-FFF2-40B4-BE49-F238E27FC236}">
                <a16:creationId xmlns:a16="http://schemas.microsoft.com/office/drawing/2014/main" id="{F27D3509-E669-024E-986C-B128E516A136}"/>
              </a:ext>
            </a:extLst>
          </p:cNvPr>
          <p:cNvGraphicFramePr/>
          <p:nvPr>
            <p:extLst>
              <p:ext uri="{D42A27DB-BD31-4B8C-83A1-F6EECF244321}">
                <p14:modId xmlns:p14="http://schemas.microsoft.com/office/powerpoint/2010/main" val="898904630"/>
              </p:ext>
            </p:extLst>
          </p:nvPr>
        </p:nvGraphicFramePr>
        <p:xfrm>
          <a:off x="1318437" y="1349007"/>
          <a:ext cx="9324753" cy="4681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687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5765401-7C2D-C544-AFBC-B652D9C3ACF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5AD0983-A5CB-2249-BD0A-4A38243AA9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1048D1D5-188D-B842-9504-04D12DFBC0D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B051658A-5B81-2242-8A6C-A6A126E6877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CE4C1821-5E72-4242-A333-933D79D74DF7}"/>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graphicEl>
                                              <a:dgm id="{A5A838DC-AD97-4144-8AAD-3893B6AD855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E31994-98E9-7647-805E-3EB368DBBEE3}"/>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67233D85-1B3F-4145-B520-D80C9647E398}"/>
              </a:ext>
            </a:extLst>
          </p:cNvPr>
          <p:cNvSpPr>
            <a:spLocks noGrp="1"/>
          </p:cNvSpPr>
          <p:nvPr>
            <p:ph type="sldNum" sz="quarter" idx="12"/>
          </p:nvPr>
        </p:nvSpPr>
        <p:spPr/>
        <p:txBody>
          <a:bodyPr/>
          <a:lstStyle/>
          <a:p>
            <a:fld id="{D4385911-A369-254E-86F9-364F5AB611C7}" type="slidenum">
              <a:rPr lang="en-US" smtClean="0"/>
              <a:t>25</a:t>
            </a:fld>
            <a:endParaRPr lang="en-US"/>
          </a:p>
        </p:txBody>
      </p:sp>
      <p:sp>
        <p:nvSpPr>
          <p:cNvPr id="7" name="Title 1">
            <a:extLst>
              <a:ext uri="{FF2B5EF4-FFF2-40B4-BE49-F238E27FC236}">
                <a16:creationId xmlns:a16="http://schemas.microsoft.com/office/drawing/2014/main" id="{5DDEA5E8-00EC-B84D-9DFA-CB31C13CFC06}"/>
              </a:ext>
            </a:extLst>
          </p:cNvPr>
          <p:cNvSpPr txBox="1">
            <a:spLocks/>
          </p:cNvSpPr>
          <p:nvPr/>
        </p:nvSpPr>
        <p:spPr>
          <a:xfrm>
            <a:off x="682214" y="643235"/>
            <a:ext cx="4298756" cy="475576"/>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lvl1pPr algn="ctr" defTabSz="914400">
              <a:lnSpc>
                <a:spcPct val="90000"/>
              </a:lnSpc>
              <a:spcBef>
                <a:spcPct val="0"/>
              </a:spcBef>
              <a:buNone/>
              <a:defRPr sz="2000" cap="all" spc="200" baseline="0">
                <a:solidFill>
                  <a:schemeClr val="tx1">
                    <a:lumMod val="85000"/>
                    <a:lumOff val="15000"/>
                  </a:schemeClr>
                </a:solidFill>
                <a:latin typeface="Arial" panose="020B0604020202020204" pitchFamily="34" charset="0"/>
                <a:ea typeface="+mj-ea"/>
                <a:cs typeface="Arial" panose="020B0604020202020204" pitchFamily="34" charset="0"/>
              </a:defRPr>
            </a:lvl1pPr>
          </a:lstStyle>
          <a:p>
            <a:r>
              <a:rPr lang="en-DE" dirty="0"/>
              <a:t>Refernces</a:t>
            </a:r>
          </a:p>
        </p:txBody>
      </p:sp>
      <p:sp>
        <p:nvSpPr>
          <p:cNvPr id="2" name="TextBox 1">
            <a:extLst>
              <a:ext uri="{FF2B5EF4-FFF2-40B4-BE49-F238E27FC236}">
                <a16:creationId xmlns:a16="http://schemas.microsoft.com/office/drawing/2014/main" id="{AB30EFAC-EEFA-754E-9B32-19D407470433}"/>
              </a:ext>
            </a:extLst>
          </p:cNvPr>
          <p:cNvSpPr txBox="1"/>
          <p:nvPr/>
        </p:nvSpPr>
        <p:spPr>
          <a:xfrm>
            <a:off x="578042" y="1118811"/>
            <a:ext cx="11461040" cy="5447645"/>
          </a:xfrm>
          <a:prstGeom prst="rect">
            <a:avLst/>
          </a:prstGeom>
          <a:noFill/>
        </p:spPr>
        <p:txBody>
          <a:bodyPr wrap="square" rtlCol="0">
            <a:spAutoFit/>
          </a:bodyPr>
          <a:lstStyle/>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Christian </a:t>
            </a:r>
            <a:r>
              <a:rPr lang="en-GB" sz="1200" dirty="0" err="1">
                <a:solidFill>
                  <a:schemeClr val="tx1">
                    <a:lumMod val="85000"/>
                    <a:lumOff val="15000"/>
                  </a:schemeClr>
                </a:solidFill>
                <a:latin typeface="Arial" panose="020B0604020202020204" pitchFamily="34" charset="0"/>
                <a:cs typeface="Arial" panose="020B0604020202020204" pitchFamily="34" charset="0"/>
              </a:rPr>
              <a:t>Szegedy</a:t>
            </a:r>
            <a:r>
              <a:rPr lang="en-GB" sz="1200" dirty="0">
                <a:solidFill>
                  <a:schemeClr val="tx1">
                    <a:lumMod val="85000"/>
                    <a:lumOff val="15000"/>
                  </a:schemeClr>
                </a:solidFill>
                <a:latin typeface="Arial" panose="020B0604020202020204" pitchFamily="34" charset="0"/>
                <a:cs typeface="Arial" panose="020B0604020202020204" pitchFamily="34" charset="0"/>
              </a:rPr>
              <a:t> et al. “Intriguing Properties of Neural Networks”. (Feb. 2014).</a:t>
            </a:r>
          </a:p>
          <a:p>
            <a:pPr marL="342900" indent="-342900">
              <a:buFont typeface="+mj-lt"/>
              <a:buAutoNum type="arabicPeriod"/>
            </a:pPr>
            <a:r>
              <a:rPr lang="en-GB" sz="1200" dirty="0" err="1">
                <a:solidFill>
                  <a:schemeClr val="tx1">
                    <a:lumMod val="85000"/>
                    <a:lumOff val="15000"/>
                  </a:schemeClr>
                </a:solidFill>
                <a:latin typeface="Arial" panose="020B0604020202020204" pitchFamily="34" charset="0"/>
                <a:cs typeface="Arial" panose="020B0604020202020204" pitchFamily="34" charset="0"/>
              </a:rPr>
              <a:t>Wenqi</a:t>
            </a:r>
            <a:r>
              <a:rPr lang="en-GB" sz="1200" dirty="0">
                <a:solidFill>
                  <a:schemeClr val="tx1">
                    <a:lumMod val="85000"/>
                    <a:lumOff val="15000"/>
                  </a:schemeClr>
                </a:solidFill>
                <a:latin typeface="Arial" panose="020B0604020202020204" pitchFamily="34" charset="0"/>
                <a:cs typeface="Arial" panose="020B0604020202020204" pitchFamily="34" charset="0"/>
              </a:rPr>
              <a:t> Wang et al. “Towards a Robust Deep Neural Network in Texts: A Survey”. In:  arXiv:1902.07285 [cs] (Apr. 2021).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1902.07285 [cs]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Di </a:t>
            </a:r>
            <a:r>
              <a:rPr lang="en-GB" sz="1200" dirty="0" err="1">
                <a:solidFill>
                  <a:schemeClr val="tx1">
                    <a:lumMod val="85000"/>
                    <a:lumOff val="15000"/>
                  </a:schemeClr>
                </a:solidFill>
                <a:latin typeface="Arial" panose="020B0604020202020204" pitchFamily="34" charset="0"/>
                <a:cs typeface="Arial" panose="020B0604020202020204" pitchFamily="34" charset="0"/>
              </a:rPr>
              <a:t>Jin</a:t>
            </a:r>
            <a:r>
              <a:rPr lang="en-GB" sz="1200" dirty="0">
                <a:solidFill>
                  <a:schemeClr val="tx1">
                    <a:lumMod val="85000"/>
                    <a:lumOff val="15000"/>
                  </a:schemeClr>
                </a:solidFill>
                <a:latin typeface="Arial" panose="020B0604020202020204" pitchFamily="34" charset="0"/>
                <a:cs typeface="Arial" panose="020B0604020202020204" pitchFamily="34" charset="0"/>
              </a:rPr>
              <a:t> et al. “Is BERT Really Robust? A Strong Baseline for Natural Language Attack on Text Classification and Entailment”. In: Proceedings of the AAAI Conference on Artificial Intelligence 34.05 (Apr. 2020), pp. 8018–8025. </a:t>
            </a:r>
            <a:r>
              <a:rPr lang="en-GB" sz="1200" dirty="0" err="1">
                <a:solidFill>
                  <a:schemeClr val="tx1">
                    <a:lumMod val="85000"/>
                    <a:lumOff val="15000"/>
                  </a:schemeClr>
                </a:solidFill>
                <a:latin typeface="Arial" panose="020B0604020202020204" pitchFamily="34" charset="0"/>
                <a:cs typeface="Arial" panose="020B0604020202020204" pitchFamily="34" charset="0"/>
              </a:rPr>
              <a:t>issn</a:t>
            </a:r>
            <a:r>
              <a:rPr lang="en-GB" sz="1200" dirty="0">
                <a:solidFill>
                  <a:schemeClr val="tx1">
                    <a:lumMod val="85000"/>
                    <a:lumOff val="15000"/>
                  </a:schemeClr>
                </a:solidFill>
                <a:latin typeface="Arial" panose="020B0604020202020204" pitchFamily="34" charset="0"/>
                <a:cs typeface="Arial" panose="020B0604020202020204" pitchFamily="34" charset="0"/>
              </a:rPr>
              <a:t>: 2374-3468. </a:t>
            </a:r>
            <a:r>
              <a:rPr lang="en-GB" sz="1200" dirty="0" err="1">
                <a:solidFill>
                  <a:schemeClr val="tx1">
                    <a:lumMod val="85000"/>
                    <a:lumOff val="15000"/>
                  </a:schemeClr>
                </a:solidFill>
                <a:latin typeface="Arial" panose="020B0604020202020204" pitchFamily="34" charset="0"/>
                <a:cs typeface="Arial" panose="020B0604020202020204" pitchFamily="34" charset="0"/>
              </a:rPr>
              <a:t>doi</a:t>
            </a:r>
            <a:r>
              <a:rPr lang="en-GB" sz="1200" dirty="0">
                <a:solidFill>
                  <a:schemeClr val="tx1">
                    <a:lumMod val="85000"/>
                    <a:lumOff val="15000"/>
                  </a:schemeClr>
                </a:solidFill>
                <a:latin typeface="Arial" panose="020B0604020202020204" pitchFamily="34" charset="0"/>
                <a:cs typeface="Arial" panose="020B0604020202020204" pitchFamily="34" charset="0"/>
              </a:rPr>
              <a:t>: 10.1609/</a:t>
            </a:r>
            <a:r>
              <a:rPr lang="en-GB" sz="1200" dirty="0" err="1">
                <a:solidFill>
                  <a:schemeClr val="tx1">
                    <a:lumMod val="85000"/>
                    <a:lumOff val="15000"/>
                  </a:schemeClr>
                </a:solidFill>
                <a:latin typeface="Arial" panose="020B0604020202020204" pitchFamily="34" charset="0"/>
                <a:cs typeface="Arial" panose="020B0604020202020204" pitchFamily="34" charset="0"/>
              </a:rPr>
              <a:t>aaai</a:t>
            </a:r>
            <a:r>
              <a:rPr lang="en-GB" sz="1200" dirty="0">
                <a:solidFill>
                  <a:schemeClr val="tx1">
                    <a:lumMod val="85000"/>
                    <a:lumOff val="15000"/>
                  </a:schemeClr>
                </a:solidFill>
                <a:latin typeface="Arial" panose="020B0604020202020204" pitchFamily="34" charset="0"/>
                <a:cs typeface="Arial" panose="020B0604020202020204" pitchFamily="34" charset="0"/>
              </a:rPr>
              <a:t>. v34i05.6311.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Nicolas </a:t>
            </a:r>
            <a:r>
              <a:rPr lang="en-GB" sz="1200" dirty="0" err="1">
                <a:solidFill>
                  <a:schemeClr val="tx1">
                    <a:lumMod val="85000"/>
                    <a:lumOff val="15000"/>
                  </a:schemeClr>
                </a:solidFill>
                <a:latin typeface="Arial" panose="020B0604020202020204" pitchFamily="34" charset="0"/>
                <a:cs typeface="Arial" panose="020B0604020202020204" pitchFamily="34" charset="0"/>
              </a:rPr>
              <a:t>Papernot</a:t>
            </a:r>
            <a:r>
              <a:rPr lang="en-GB" sz="1200" dirty="0">
                <a:solidFill>
                  <a:schemeClr val="tx1">
                    <a:lumMod val="85000"/>
                    <a:lumOff val="15000"/>
                  </a:schemeClr>
                </a:solidFill>
                <a:latin typeface="Arial" panose="020B0604020202020204" pitchFamily="34" charset="0"/>
                <a:cs typeface="Arial" panose="020B0604020202020204" pitchFamily="34" charset="0"/>
              </a:rPr>
              <a:t> et al. “Crafting Adversarial Input Sequences for Recurrent Neural Net- works”. In: arXiv:1604.08275 [cs] (Apr. 2016).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1604.08275 [cs].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Antti </a:t>
            </a:r>
            <a:r>
              <a:rPr lang="en-GB" sz="1200" dirty="0" err="1">
                <a:solidFill>
                  <a:schemeClr val="tx1">
                    <a:lumMod val="85000"/>
                    <a:lumOff val="15000"/>
                  </a:schemeClr>
                </a:solidFill>
                <a:latin typeface="Arial" panose="020B0604020202020204" pitchFamily="34" charset="0"/>
                <a:cs typeface="Arial" panose="020B0604020202020204" pitchFamily="34" charset="0"/>
              </a:rPr>
              <a:t>Tarvainen</a:t>
            </a:r>
            <a:r>
              <a:rPr lang="en-GB" sz="1200" dirty="0">
                <a:solidFill>
                  <a:schemeClr val="tx1">
                    <a:lumMod val="85000"/>
                    <a:lumOff val="15000"/>
                  </a:schemeClr>
                </a:solidFill>
                <a:latin typeface="Arial" panose="020B0604020202020204" pitchFamily="34" charset="0"/>
                <a:cs typeface="Arial" panose="020B0604020202020204" pitchFamily="34" charset="0"/>
              </a:rPr>
              <a:t> and </a:t>
            </a:r>
            <a:r>
              <a:rPr lang="en-GB" sz="1200" dirty="0" err="1">
                <a:solidFill>
                  <a:schemeClr val="tx1">
                    <a:lumMod val="85000"/>
                    <a:lumOff val="15000"/>
                  </a:schemeClr>
                </a:solidFill>
                <a:latin typeface="Arial" panose="020B0604020202020204" pitchFamily="34" charset="0"/>
                <a:cs typeface="Arial" panose="020B0604020202020204" pitchFamily="34" charset="0"/>
              </a:rPr>
              <a:t>Harri</a:t>
            </a:r>
            <a:r>
              <a:rPr lang="en-GB" sz="1200" dirty="0">
                <a:solidFill>
                  <a:schemeClr val="tx1">
                    <a:lumMod val="85000"/>
                    <a:lumOff val="15000"/>
                  </a:schemeClr>
                </a:solidFill>
                <a:latin typeface="Arial" panose="020B0604020202020204" pitchFamily="34" charset="0"/>
                <a:cs typeface="Arial" panose="020B0604020202020204" pitchFamily="34" charset="0"/>
              </a:rPr>
              <a:t> </a:t>
            </a:r>
            <a:r>
              <a:rPr lang="en-GB" sz="1200" dirty="0" err="1">
                <a:solidFill>
                  <a:schemeClr val="tx1">
                    <a:lumMod val="85000"/>
                    <a:lumOff val="15000"/>
                  </a:schemeClr>
                </a:solidFill>
                <a:latin typeface="Arial" panose="020B0604020202020204" pitchFamily="34" charset="0"/>
                <a:cs typeface="Arial" panose="020B0604020202020204" pitchFamily="34" charset="0"/>
              </a:rPr>
              <a:t>Valpola</a:t>
            </a:r>
            <a:r>
              <a:rPr lang="en-GB" sz="1200" dirty="0">
                <a:solidFill>
                  <a:schemeClr val="tx1">
                    <a:lumMod val="85000"/>
                    <a:lumOff val="15000"/>
                  </a:schemeClr>
                </a:solidFill>
                <a:latin typeface="Arial" panose="020B0604020202020204" pitchFamily="34" charset="0"/>
                <a:cs typeface="Arial" panose="020B0604020202020204" pitchFamily="34" charset="0"/>
              </a:rPr>
              <a:t>. “Mean Teachers Are Better Role Models: Weight- averaged Consistency Targets Improve Semi-Supervised Deep Learning Results”. In: arXiv:1703.01780 [cs, stat] (Apr. 2018).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1703.01780 [cs, stat]. </a:t>
            </a:r>
          </a:p>
          <a:p>
            <a:pPr marL="342900" indent="-342900">
              <a:buFont typeface="+mj-lt"/>
              <a:buAutoNum type="arabicPeriod"/>
            </a:pPr>
            <a:r>
              <a:rPr lang="en-GB" sz="1200" dirty="0" err="1">
                <a:solidFill>
                  <a:schemeClr val="tx1">
                    <a:lumMod val="85000"/>
                    <a:lumOff val="15000"/>
                  </a:schemeClr>
                </a:solidFill>
                <a:latin typeface="Arial" panose="020B0604020202020204" pitchFamily="34" charset="0"/>
                <a:cs typeface="Arial" panose="020B0604020202020204" pitchFamily="34" charset="0"/>
              </a:rPr>
              <a:t>Jinfeng</a:t>
            </a:r>
            <a:r>
              <a:rPr lang="en-GB" sz="1200" dirty="0">
                <a:solidFill>
                  <a:schemeClr val="tx1">
                    <a:lumMod val="85000"/>
                    <a:lumOff val="15000"/>
                  </a:schemeClr>
                </a:solidFill>
                <a:latin typeface="Arial" panose="020B0604020202020204" pitchFamily="34" charset="0"/>
                <a:cs typeface="Arial" panose="020B0604020202020204" pitchFamily="34" charset="0"/>
              </a:rPr>
              <a:t> Li et al. “TextBugger: Generating Adversarial Text Against Real-world Applications”. In: Proceedings 2019 Network and Distributed System Security Symposium (2019).  </a:t>
            </a:r>
            <a:r>
              <a:rPr lang="en-GB" sz="1200" dirty="0" err="1">
                <a:solidFill>
                  <a:schemeClr val="tx1">
                    <a:lumMod val="85000"/>
                    <a:lumOff val="15000"/>
                  </a:schemeClr>
                </a:solidFill>
                <a:latin typeface="Arial" panose="020B0604020202020204" pitchFamily="34" charset="0"/>
                <a:cs typeface="Arial" panose="020B0604020202020204" pitchFamily="34" charset="0"/>
              </a:rPr>
              <a:t>doi</a:t>
            </a:r>
            <a:r>
              <a:rPr lang="en-GB" sz="1200" dirty="0">
                <a:solidFill>
                  <a:schemeClr val="tx1">
                    <a:lumMod val="85000"/>
                    <a:lumOff val="15000"/>
                  </a:schemeClr>
                </a:solidFill>
                <a:latin typeface="Arial" panose="020B0604020202020204" pitchFamily="34" charset="0"/>
                <a:cs typeface="Arial" panose="020B0604020202020204" pitchFamily="34" charset="0"/>
              </a:rPr>
              <a:t>: 10.14722/ndss.2019.23138.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1812.05271.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Siddhant Garg and Goutham Ramakrishnan. “BAE: BERT-based Adversarial Examples for Text Classification”. In: arXiv:2004.01970 [cs] (Oct. 2020).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2004.01970 [cs]. </a:t>
            </a:r>
          </a:p>
          <a:p>
            <a:pPr marL="342900" indent="-342900">
              <a:buFont typeface="+mj-lt"/>
              <a:buAutoNum type="arabicPeriod"/>
            </a:pPr>
            <a:r>
              <a:rPr lang="en-GB" sz="1200" dirty="0" err="1">
                <a:solidFill>
                  <a:schemeClr val="tx1">
                    <a:lumMod val="85000"/>
                    <a:lumOff val="15000"/>
                  </a:schemeClr>
                </a:solidFill>
                <a:latin typeface="Arial" panose="020B0604020202020204" pitchFamily="34" charset="0"/>
                <a:cs typeface="Arial" panose="020B0604020202020204" pitchFamily="34" charset="0"/>
              </a:rPr>
              <a:t>Shuhuai</a:t>
            </a:r>
            <a:r>
              <a:rPr lang="en-GB" sz="1200" dirty="0">
                <a:solidFill>
                  <a:schemeClr val="tx1">
                    <a:lumMod val="85000"/>
                    <a:lumOff val="15000"/>
                  </a:schemeClr>
                </a:solidFill>
                <a:latin typeface="Arial" panose="020B0604020202020204" pitchFamily="34" charset="0"/>
                <a:cs typeface="Arial" panose="020B0604020202020204" pitchFamily="34" charset="0"/>
              </a:rPr>
              <a:t> Ren et al. “Generating Natural Language Adversarial Examples through Prob- ability Weighted Word Saliency”. In: Proceedings of the 57th Annual Meeting of the Association for Computational Linguistics. Florence, Italy: Association for Computational Linguistics, July 2019, pp. 1085–1097. </a:t>
            </a:r>
            <a:r>
              <a:rPr lang="en-GB" sz="1200" dirty="0" err="1">
                <a:solidFill>
                  <a:schemeClr val="tx1">
                    <a:lumMod val="85000"/>
                    <a:lumOff val="15000"/>
                  </a:schemeClr>
                </a:solidFill>
                <a:latin typeface="Arial" panose="020B0604020202020204" pitchFamily="34" charset="0"/>
                <a:cs typeface="Arial" panose="020B0604020202020204" pitchFamily="34" charset="0"/>
              </a:rPr>
              <a:t>doi</a:t>
            </a:r>
            <a:r>
              <a:rPr lang="en-GB" sz="1200" dirty="0">
                <a:solidFill>
                  <a:schemeClr val="tx1">
                    <a:lumMod val="85000"/>
                    <a:lumOff val="15000"/>
                  </a:schemeClr>
                </a:solidFill>
                <a:latin typeface="Arial" panose="020B0604020202020204" pitchFamily="34" charset="0"/>
                <a:cs typeface="Arial" panose="020B0604020202020204" pitchFamily="34" charset="0"/>
              </a:rPr>
              <a:t>: 10.18653/v1/P19-1103.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George A. Miller. “WordNet: A Lexical Database for English”. In: Communications of the ACM 38.11 (Nov. 1995), pp. 39–41. </a:t>
            </a:r>
            <a:r>
              <a:rPr lang="en-GB" sz="1200" dirty="0" err="1">
                <a:solidFill>
                  <a:schemeClr val="tx1">
                    <a:lumMod val="85000"/>
                    <a:lumOff val="15000"/>
                  </a:schemeClr>
                </a:solidFill>
                <a:latin typeface="Arial" panose="020B0604020202020204" pitchFamily="34" charset="0"/>
                <a:cs typeface="Arial" panose="020B0604020202020204" pitchFamily="34" charset="0"/>
              </a:rPr>
              <a:t>issn</a:t>
            </a:r>
            <a:r>
              <a:rPr lang="en-GB" sz="1200" dirty="0">
                <a:solidFill>
                  <a:schemeClr val="tx1">
                    <a:lumMod val="85000"/>
                    <a:lumOff val="15000"/>
                  </a:schemeClr>
                </a:solidFill>
                <a:latin typeface="Arial" panose="020B0604020202020204" pitchFamily="34" charset="0"/>
                <a:cs typeface="Arial" panose="020B0604020202020204" pitchFamily="34" charset="0"/>
              </a:rPr>
              <a:t>: 0001-0782. </a:t>
            </a:r>
            <a:r>
              <a:rPr lang="en-GB" sz="1200" dirty="0" err="1">
                <a:solidFill>
                  <a:schemeClr val="tx1">
                    <a:lumMod val="85000"/>
                    <a:lumOff val="15000"/>
                  </a:schemeClr>
                </a:solidFill>
                <a:latin typeface="Arial" panose="020B0604020202020204" pitchFamily="34" charset="0"/>
                <a:cs typeface="Arial" panose="020B0604020202020204" pitchFamily="34" charset="0"/>
              </a:rPr>
              <a:t>doi</a:t>
            </a:r>
            <a:r>
              <a:rPr lang="en-GB" sz="1200" dirty="0">
                <a:solidFill>
                  <a:schemeClr val="tx1">
                    <a:lumMod val="85000"/>
                    <a:lumOff val="15000"/>
                  </a:schemeClr>
                </a:solidFill>
                <a:latin typeface="Arial" panose="020B0604020202020204" pitchFamily="34" charset="0"/>
                <a:cs typeface="Arial" panose="020B0604020202020204" pitchFamily="34" charset="0"/>
              </a:rPr>
              <a:t>: 10.1145/219717.219748.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Jacob Devlin et al. “BERT: Pre-training of Deep Bidirectional Transformers for Language Understanding”. In: arXiv:1810.04805 [cs] (May 2019).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1810.04805 [cs].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Victor </a:t>
            </a:r>
            <a:r>
              <a:rPr lang="en-GB" sz="1200" dirty="0" err="1">
                <a:solidFill>
                  <a:schemeClr val="tx1">
                    <a:lumMod val="85000"/>
                    <a:lumOff val="15000"/>
                  </a:schemeClr>
                </a:solidFill>
                <a:latin typeface="Arial" panose="020B0604020202020204" pitchFamily="34" charset="0"/>
                <a:cs typeface="Arial" panose="020B0604020202020204" pitchFamily="34" charset="0"/>
              </a:rPr>
              <a:t>Sanh</a:t>
            </a:r>
            <a:r>
              <a:rPr lang="en-GB" sz="1200" dirty="0">
                <a:solidFill>
                  <a:schemeClr val="tx1">
                    <a:lumMod val="85000"/>
                    <a:lumOff val="15000"/>
                  </a:schemeClr>
                </a:solidFill>
                <a:latin typeface="Arial" panose="020B0604020202020204" pitchFamily="34" charset="0"/>
                <a:cs typeface="Arial" panose="020B0604020202020204" pitchFamily="34" charset="0"/>
              </a:rPr>
              <a:t> et al. “DistilBERT, a Distilled Version of BERT: Smaller, Faster, Cheaper and Lighter”. In: arXiv:1910.01108 [cs] (Feb. 2020).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1910.01108 [cs].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John X. Morris et al. “</a:t>
            </a:r>
            <a:r>
              <a:rPr lang="en-GB" sz="1200" dirty="0" err="1">
                <a:solidFill>
                  <a:schemeClr val="tx1">
                    <a:lumMod val="85000"/>
                    <a:lumOff val="15000"/>
                  </a:schemeClr>
                </a:solidFill>
                <a:latin typeface="Arial" panose="020B0604020202020204" pitchFamily="34" charset="0"/>
                <a:cs typeface="Arial" panose="020B0604020202020204" pitchFamily="34" charset="0"/>
              </a:rPr>
              <a:t>TextAttack</a:t>
            </a:r>
            <a:r>
              <a:rPr lang="en-GB" sz="1200" dirty="0">
                <a:solidFill>
                  <a:schemeClr val="tx1">
                    <a:lumMod val="85000"/>
                    <a:lumOff val="15000"/>
                  </a:schemeClr>
                </a:solidFill>
                <a:latin typeface="Arial" panose="020B0604020202020204" pitchFamily="34" charset="0"/>
                <a:cs typeface="Arial" panose="020B0604020202020204" pitchFamily="34" charset="0"/>
              </a:rPr>
              <a:t>: A Framework for Adversarial Attacks, Data Augmentation, and Adversarial Training in NLP”. </a:t>
            </a:r>
          </a:p>
          <a:p>
            <a:pPr marL="342900" indent="-342900">
              <a:buFont typeface="+mj-lt"/>
              <a:buAutoNum type="arabicPeriod"/>
            </a:pPr>
            <a:r>
              <a:rPr lang="en-GB" sz="1200" dirty="0" err="1">
                <a:solidFill>
                  <a:schemeClr val="tx1">
                    <a:lumMod val="85000"/>
                    <a:lumOff val="15000"/>
                  </a:schemeClr>
                </a:solidFill>
                <a:latin typeface="Arial" panose="020B0604020202020204" pitchFamily="34" charset="0"/>
                <a:cs typeface="Arial" panose="020B0604020202020204" pitchFamily="34" charset="0"/>
              </a:rPr>
              <a:t>Parth</a:t>
            </a:r>
            <a:r>
              <a:rPr lang="en-GB" sz="1200" dirty="0">
                <a:solidFill>
                  <a:schemeClr val="tx1">
                    <a:lumMod val="85000"/>
                    <a:lumOff val="15000"/>
                  </a:schemeClr>
                </a:solidFill>
                <a:latin typeface="Arial" panose="020B0604020202020204" pitchFamily="34" charset="0"/>
                <a:cs typeface="Arial" panose="020B0604020202020204" pitchFamily="34" charset="0"/>
              </a:rPr>
              <a:t> Patwa et al. “Fighting an </a:t>
            </a:r>
            <a:r>
              <a:rPr lang="en-GB" sz="1200" dirty="0" err="1">
                <a:solidFill>
                  <a:schemeClr val="tx1">
                    <a:lumMod val="85000"/>
                    <a:lumOff val="15000"/>
                  </a:schemeClr>
                </a:solidFill>
                <a:latin typeface="Arial" panose="020B0604020202020204" pitchFamily="34" charset="0"/>
                <a:cs typeface="Arial" panose="020B0604020202020204" pitchFamily="34" charset="0"/>
              </a:rPr>
              <a:t>Infodemic</a:t>
            </a:r>
            <a:r>
              <a:rPr lang="en-GB" sz="1200" dirty="0">
                <a:solidFill>
                  <a:schemeClr val="tx1">
                    <a:lumMod val="85000"/>
                    <a:lumOff val="15000"/>
                  </a:schemeClr>
                </a:solidFill>
                <a:latin typeface="Arial" panose="020B0604020202020204" pitchFamily="34" charset="0"/>
                <a:cs typeface="Arial" panose="020B0604020202020204" pitchFamily="34" charset="0"/>
              </a:rPr>
              <a:t>: COVID-19 Fake News Dataset”. In: arXiv:2011.03327 [cs] (Mar. 2021).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2011.03327 [cs] </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Andrew L. Maas et al. “Learning Word Vectors for Sentiment Analysis”. In: Proceedings of  he 49th Annual Meeting of the Association for Computational Linguistics: Human Language Technologies. Portland, Oregon, USA: Association for Computational Linguistics, June 2011.</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Yonatan </a:t>
            </a:r>
            <a:r>
              <a:rPr lang="en-GB" sz="1200" dirty="0" err="1">
                <a:solidFill>
                  <a:schemeClr val="tx1">
                    <a:lumMod val="85000"/>
                    <a:lumOff val="15000"/>
                  </a:schemeClr>
                </a:solidFill>
                <a:latin typeface="Arial" panose="020B0604020202020204" pitchFamily="34" charset="0"/>
                <a:cs typeface="Arial" panose="020B0604020202020204" pitchFamily="34" charset="0"/>
              </a:rPr>
              <a:t>Belinkov</a:t>
            </a:r>
            <a:r>
              <a:rPr lang="en-GB" sz="1200" dirty="0">
                <a:solidFill>
                  <a:schemeClr val="tx1">
                    <a:lumMod val="85000"/>
                    <a:lumOff val="15000"/>
                  </a:schemeClr>
                </a:solidFill>
                <a:latin typeface="Arial" panose="020B0604020202020204" pitchFamily="34" charset="0"/>
                <a:cs typeface="Arial" panose="020B0604020202020204" pitchFamily="34" charset="0"/>
              </a:rPr>
              <a:t> and Yonatan Bisk. “Synthetic and Natural Noise Both Break Neural Machine Translation”. In: arXiv:1711.02173 [cs] (Feb. 2018).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1711.02173 [cs].</a:t>
            </a:r>
          </a:p>
          <a:p>
            <a:pPr marL="342900" indent="-342900">
              <a:buFont typeface="+mj-lt"/>
              <a:buAutoNum type="arabicPeriod"/>
            </a:pPr>
            <a:r>
              <a:rPr lang="en-GB" sz="1200" dirty="0">
                <a:solidFill>
                  <a:schemeClr val="tx1">
                    <a:lumMod val="85000"/>
                    <a:lumOff val="15000"/>
                  </a:schemeClr>
                </a:solidFill>
                <a:latin typeface="Arial" panose="020B0604020202020204" pitchFamily="34" charset="0"/>
                <a:cs typeface="Arial" panose="020B0604020202020204" pitchFamily="34" charset="0"/>
              </a:rPr>
              <a:t>Erik </a:t>
            </a:r>
            <a:r>
              <a:rPr lang="en-GB" sz="1200" dirty="0" err="1">
                <a:solidFill>
                  <a:schemeClr val="tx1">
                    <a:lumMod val="85000"/>
                    <a:lumOff val="15000"/>
                  </a:schemeClr>
                </a:solidFill>
                <a:latin typeface="Arial" panose="020B0604020202020204" pitchFamily="34" charset="0"/>
                <a:cs typeface="Arial" panose="020B0604020202020204" pitchFamily="34" charset="0"/>
              </a:rPr>
              <a:t>Englesson</a:t>
            </a:r>
            <a:r>
              <a:rPr lang="en-GB" sz="1200" dirty="0">
                <a:solidFill>
                  <a:schemeClr val="tx1">
                    <a:lumMod val="85000"/>
                    <a:lumOff val="15000"/>
                  </a:schemeClr>
                </a:solidFill>
                <a:latin typeface="Arial" panose="020B0604020202020204" pitchFamily="34" charset="0"/>
                <a:cs typeface="Arial" panose="020B0604020202020204" pitchFamily="34" charset="0"/>
              </a:rPr>
              <a:t> and Hossein </a:t>
            </a:r>
            <a:r>
              <a:rPr lang="en-GB" sz="1200" dirty="0" err="1">
                <a:solidFill>
                  <a:schemeClr val="tx1">
                    <a:lumMod val="85000"/>
                    <a:lumOff val="15000"/>
                  </a:schemeClr>
                </a:solidFill>
                <a:latin typeface="Arial" panose="020B0604020202020204" pitchFamily="34" charset="0"/>
                <a:cs typeface="Arial" panose="020B0604020202020204" pitchFamily="34" charset="0"/>
              </a:rPr>
              <a:t>Azizpour</a:t>
            </a:r>
            <a:r>
              <a:rPr lang="en-GB" sz="1200" dirty="0">
                <a:solidFill>
                  <a:schemeClr val="tx1">
                    <a:lumMod val="85000"/>
                    <a:lumOff val="15000"/>
                  </a:schemeClr>
                </a:solidFill>
                <a:latin typeface="Arial" panose="020B0604020202020204" pitchFamily="34" charset="0"/>
                <a:cs typeface="Arial" panose="020B0604020202020204" pitchFamily="34" charset="0"/>
              </a:rPr>
              <a:t>. “Consistency Regularization Can Improve Robust- ness to Label Noise”. In: arXiv:2110.01242 [cs, stat] (Oct. 2021). </a:t>
            </a:r>
            <a:r>
              <a:rPr lang="en-GB" sz="1200" dirty="0" err="1">
                <a:solidFill>
                  <a:schemeClr val="tx1">
                    <a:lumMod val="85000"/>
                    <a:lumOff val="15000"/>
                  </a:schemeClr>
                </a:solidFill>
                <a:latin typeface="Arial" panose="020B0604020202020204" pitchFamily="34" charset="0"/>
                <a:cs typeface="Arial" panose="020B0604020202020204" pitchFamily="34" charset="0"/>
              </a:rPr>
              <a:t>arXiv</a:t>
            </a:r>
            <a:r>
              <a:rPr lang="en-GB" sz="1200" dirty="0">
                <a:solidFill>
                  <a:schemeClr val="tx1">
                    <a:lumMod val="85000"/>
                    <a:lumOff val="15000"/>
                  </a:schemeClr>
                </a:solidFill>
                <a:latin typeface="Arial" panose="020B0604020202020204" pitchFamily="34" charset="0"/>
                <a:cs typeface="Arial" panose="020B0604020202020204" pitchFamily="34" charset="0"/>
              </a:rPr>
              <a:t>: 2110.01242 [cs, stat]. </a:t>
            </a:r>
          </a:p>
          <a:p>
            <a:pPr marL="342900" indent="-342900">
              <a:buFont typeface="+mj-lt"/>
              <a:buAutoNum type="arabicPeriod"/>
            </a:pPr>
            <a:r>
              <a:rPr lang="en-GB" sz="1200" dirty="0" err="1">
                <a:latin typeface="Arial" panose="020B0604020202020204" pitchFamily="34" charset="0"/>
                <a:cs typeface="Arial" panose="020B0604020202020204" pitchFamily="34" charset="0"/>
              </a:rPr>
              <a:t>Samuli</a:t>
            </a:r>
            <a:r>
              <a:rPr lang="en-GB" sz="1200" dirty="0">
                <a:latin typeface="Arial" panose="020B0604020202020204" pitchFamily="34" charset="0"/>
                <a:cs typeface="Arial" panose="020B0604020202020204" pitchFamily="34" charset="0"/>
              </a:rPr>
              <a:t> Laine and Timo Aila. “Temporal </a:t>
            </a:r>
            <a:r>
              <a:rPr lang="en-GB" sz="1200" dirty="0" err="1">
                <a:latin typeface="Arial" panose="020B0604020202020204" pitchFamily="34" charset="0"/>
                <a:cs typeface="Arial" panose="020B0604020202020204" pitchFamily="34" charset="0"/>
              </a:rPr>
              <a:t>Ensembling</a:t>
            </a:r>
            <a:r>
              <a:rPr lang="en-GB" sz="1200" dirty="0">
                <a:latin typeface="Arial" panose="020B0604020202020204" pitchFamily="34" charset="0"/>
                <a:cs typeface="Arial" panose="020B0604020202020204" pitchFamily="34" charset="0"/>
              </a:rPr>
              <a:t> for Semi-Supervised Learning”. In: arXiv:1610.02242 [cs] (Mar. 2017). </a:t>
            </a:r>
            <a:r>
              <a:rPr lang="en-GB" sz="1200" dirty="0" err="1">
                <a:latin typeface="Arial" panose="020B0604020202020204" pitchFamily="34" charset="0"/>
                <a:cs typeface="Arial" panose="020B0604020202020204" pitchFamily="34" charset="0"/>
              </a:rPr>
              <a:t>arXiv</a:t>
            </a:r>
            <a:r>
              <a:rPr lang="en-GB" sz="1200" dirty="0">
                <a:latin typeface="Arial" panose="020B0604020202020204" pitchFamily="34" charset="0"/>
                <a:cs typeface="Arial" panose="020B0604020202020204" pitchFamily="34" charset="0"/>
              </a:rPr>
              <a:t>: 1610.02242 [cs]. </a:t>
            </a:r>
          </a:p>
          <a:p>
            <a:pPr marL="342900" indent="-342900">
              <a:buFont typeface="+mj-lt"/>
              <a:buAutoNum type="arabicPeriod"/>
            </a:pPr>
            <a:endParaRPr lang="en-GB" sz="12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3540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2469-2811-974C-A0D2-42EBEDFF8F37}"/>
              </a:ext>
            </a:extLst>
          </p:cNvPr>
          <p:cNvSpPr>
            <a:spLocks noGrp="1"/>
          </p:cNvSpPr>
          <p:nvPr>
            <p:ph type="title"/>
          </p:nvPr>
        </p:nvSpPr>
        <p:spPr>
          <a:xfrm>
            <a:off x="2500077" y="2130103"/>
            <a:ext cx="7729728" cy="1188720"/>
          </a:xfrm>
        </p:spPr>
        <p:txBody>
          <a:bodyPr/>
          <a:lstStyle/>
          <a:p>
            <a:r>
              <a:rPr lang="en-DE" dirty="0"/>
              <a:t>Questions</a:t>
            </a:r>
          </a:p>
        </p:txBody>
      </p:sp>
      <p:sp>
        <p:nvSpPr>
          <p:cNvPr id="4" name="Date Placeholder 3">
            <a:extLst>
              <a:ext uri="{FF2B5EF4-FFF2-40B4-BE49-F238E27FC236}">
                <a16:creationId xmlns:a16="http://schemas.microsoft.com/office/drawing/2014/main" id="{53756B6B-C6DF-4C48-AB0B-E899E4AC3F99}"/>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698E54C6-D512-3A4E-9D33-49E0EBA3B5A5}"/>
              </a:ext>
            </a:extLst>
          </p:cNvPr>
          <p:cNvSpPr>
            <a:spLocks noGrp="1"/>
          </p:cNvSpPr>
          <p:nvPr>
            <p:ph type="sldNum" sz="quarter" idx="12"/>
          </p:nvPr>
        </p:nvSpPr>
        <p:spPr/>
        <p:txBody>
          <a:bodyPr/>
          <a:lstStyle/>
          <a:p>
            <a:fld id="{D4385911-A369-254E-86F9-364F5AB611C7}" type="slidenum">
              <a:rPr lang="en-US" smtClean="0"/>
              <a:t>26</a:t>
            </a:fld>
            <a:endParaRPr lang="en-US"/>
          </a:p>
        </p:txBody>
      </p:sp>
    </p:spTree>
    <p:extLst>
      <p:ext uri="{BB962C8B-B14F-4D97-AF65-F5344CB8AC3E}">
        <p14:creationId xmlns:p14="http://schemas.microsoft.com/office/powerpoint/2010/main" val="911017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2469-2811-974C-A0D2-42EBEDFF8F37}"/>
              </a:ext>
            </a:extLst>
          </p:cNvPr>
          <p:cNvSpPr>
            <a:spLocks noGrp="1"/>
          </p:cNvSpPr>
          <p:nvPr>
            <p:ph type="title"/>
          </p:nvPr>
        </p:nvSpPr>
        <p:spPr>
          <a:xfrm>
            <a:off x="2126963" y="2240280"/>
            <a:ext cx="7729728" cy="1188720"/>
          </a:xfrm>
        </p:spPr>
        <p:txBody>
          <a:bodyPr/>
          <a:lstStyle/>
          <a:p>
            <a:r>
              <a:rPr lang="en-DE" dirty="0"/>
              <a:t>Thank you</a:t>
            </a:r>
          </a:p>
        </p:txBody>
      </p:sp>
      <p:sp>
        <p:nvSpPr>
          <p:cNvPr id="4" name="Date Placeholder 3">
            <a:extLst>
              <a:ext uri="{FF2B5EF4-FFF2-40B4-BE49-F238E27FC236}">
                <a16:creationId xmlns:a16="http://schemas.microsoft.com/office/drawing/2014/main" id="{53756B6B-C6DF-4C48-AB0B-E899E4AC3F99}"/>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698E54C6-D512-3A4E-9D33-49E0EBA3B5A5}"/>
              </a:ext>
            </a:extLst>
          </p:cNvPr>
          <p:cNvSpPr>
            <a:spLocks noGrp="1"/>
          </p:cNvSpPr>
          <p:nvPr>
            <p:ph type="sldNum" sz="quarter" idx="12"/>
          </p:nvPr>
        </p:nvSpPr>
        <p:spPr/>
        <p:txBody>
          <a:bodyPr/>
          <a:lstStyle/>
          <a:p>
            <a:fld id="{D4385911-A369-254E-86F9-364F5AB611C7}" type="slidenum">
              <a:rPr lang="en-US" smtClean="0"/>
              <a:t>27</a:t>
            </a:fld>
            <a:endParaRPr lang="en-US"/>
          </a:p>
        </p:txBody>
      </p:sp>
      <p:sp>
        <p:nvSpPr>
          <p:cNvPr id="3" name="TextBox 2">
            <a:extLst>
              <a:ext uri="{FF2B5EF4-FFF2-40B4-BE49-F238E27FC236}">
                <a16:creationId xmlns:a16="http://schemas.microsoft.com/office/drawing/2014/main" id="{61E4EA69-32E1-CB40-A851-F419E4280AD3}"/>
              </a:ext>
            </a:extLst>
          </p:cNvPr>
          <p:cNvSpPr txBox="1"/>
          <p:nvPr/>
        </p:nvSpPr>
        <p:spPr>
          <a:xfrm>
            <a:off x="1675551" y="5339352"/>
            <a:ext cx="9041386" cy="369332"/>
          </a:xfrm>
          <a:prstGeom prst="rect">
            <a:avLst/>
          </a:prstGeom>
          <a:noFill/>
        </p:spPr>
        <p:txBody>
          <a:bodyPr wrap="none" rtlCol="0">
            <a:spAutoFit/>
          </a:bodyPr>
          <a:lstStyle/>
          <a:p>
            <a:r>
              <a:rPr lang="en-DE" dirty="0"/>
              <a:t>Project Github link : </a:t>
            </a:r>
            <a:r>
              <a:rPr lang="en-GB" dirty="0">
                <a:hlinkClick r:id="rId2"/>
              </a:rPr>
              <a:t>https://</a:t>
            </a:r>
            <a:r>
              <a:rPr lang="en-GB" dirty="0" err="1">
                <a:hlinkClick r:id="rId2"/>
              </a:rPr>
              <a:t>github.com</a:t>
            </a:r>
            <a:r>
              <a:rPr lang="en-GB" dirty="0">
                <a:hlinkClick r:id="rId2"/>
              </a:rPr>
              <a:t>/bksaini078/Mean-Teacher-BERT-Robustness-Assessment</a:t>
            </a:r>
            <a:endParaRPr lang="en-DE" dirty="0"/>
          </a:p>
        </p:txBody>
      </p:sp>
    </p:spTree>
    <p:extLst>
      <p:ext uri="{BB962C8B-B14F-4D97-AF65-F5344CB8AC3E}">
        <p14:creationId xmlns:p14="http://schemas.microsoft.com/office/powerpoint/2010/main" val="128062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6993BB5-C220-6242-A6B8-53763E3C862C}"/>
              </a:ext>
            </a:extLst>
          </p:cNvPr>
          <p:cNvSpPr>
            <a:spLocks noGrp="1"/>
          </p:cNvSpPr>
          <p:nvPr>
            <p:ph type="dt" sz="half" idx="10"/>
          </p:nvPr>
        </p:nvSpPr>
        <p:spPr/>
        <p:txBody>
          <a:bodyPr/>
          <a:lstStyle/>
          <a:p>
            <a:fld id="{2B2CCB73-6AD0-6C4B-BD27-54E5EFBD5744}" type="datetime1">
              <a:rPr lang="en-IN" smtClean="0"/>
              <a:t>24/03/22</a:t>
            </a:fld>
            <a:endParaRPr lang="en-US" dirty="0"/>
          </a:p>
        </p:txBody>
      </p:sp>
      <p:sp>
        <p:nvSpPr>
          <p:cNvPr id="5" name="Slide Number Placeholder 4">
            <a:extLst>
              <a:ext uri="{FF2B5EF4-FFF2-40B4-BE49-F238E27FC236}">
                <a16:creationId xmlns:a16="http://schemas.microsoft.com/office/drawing/2014/main" id="{5329A35E-A369-E84D-9EEB-3B9297E6FF92}"/>
              </a:ext>
            </a:extLst>
          </p:cNvPr>
          <p:cNvSpPr>
            <a:spLocks noGrp="1"/>
          </p:cNvSpPr>
          <p:nvPr>
            <p:ph type="sldNum" sz="quarter" idx="12"/>
          </p:nvPr>
        </p:nvSpPr>
        <p:spPr/>
        <p:txBody>
          <a:bodyPr/>
          <a:lstStyle/>
          <a:p>
            <a:fld id="{D4385911-A369-254E-86F9-364F5AB611C7}" type="slidenum">
              <a:rPr lang="en-US" smtClean="0"/>
              <a:t>3</a:t>
            </a:fld>
            <a:endParaRPr lang="en-US"/>
          </a:p>
        </p:txBody>
      </p:sp>
      <p:graphicFrame>
        <p:nvGraphicFramePr>
          <p:cNvPr id="6" name="Diagram 5">
            <a:extLst>
              <a:ext uri="{FF2B5EF4-FFF2-40B4-BE49-F238E27FC236}">
                <a16:creationId xmlns:a16="http://schemas.microsoft.com/office/drawing/2014/main" id="{39A9E1BA-5DE4-DD41-92D8-E651706BAE07}"/>
              </a:ext>
            </a:extLst>
          </p:cNvPr>
          <p:cNvGraphicFramePr/>
          <p:nvPr>
            <p:extLst>
              <p:ext uri="{D42A27DB-BD31-4B8C-83A1-F6EECF244321}">
                <p14:modId xmlns:p14="http://schemas.microsoft.com/office/powerpoint/2010/main" val="433037564"/>
              </p:ext>
            </p:extLst>
          </p:nvPr>
        </p:nvGraphicFramePr>
        <p:xfrm>
          <a:off x="478691" y="1033837"/>
          <a:ext cx="11234618" cy="4331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E03D5723-BCF6-8046-94E8-68A275741CAB}"/>
              </a:ext>
            </a:extLst>
          </p:cNvPr>
          <p:cNvSpPr>
            <a:spLocks noGrp="1"/>
          </p:cNvSpPr>
          <p:nvPr>
            <p:ph type="title"/>
          </p:nvPr>
        </p:nvSpPr>
        <p:spPr>
          <a:xfrm>
            <a:off x="478691" y="633906"/>
            <a:ext cx="4404126" cy="399931"/>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1800" dirty="0">
                <a:latin typeface="Arial" panose="020B0604020202020204" pitchFamily="34" charset="0"/>
                <a:cs typeface="Arial" panose="020B0604020202020204" pitchFamily="34" charset="0"/>
              </a:rPr>
              <a:t>MOtivation</a:t>
            </a:r>
          </a:p>
        </p:txBody>
      </p:sp>
      <p:sp>
        <p:nvSpPr>
          <p:cNvPr id="8" name="Rectangle 7">
            <a:extLst>
              <a:ext uri="{FF2B5EF4-FFF2-40B4-BE49-F238E27FC236}">
                <a16:creationId xmlns:a16="http://schemas.microsoft.com/office/drawing/2014/main" id="{B6F303F9-6740-864D-8176-0EC36765C12F}"/>
              </a:ext>
            </a:extLst>
          </p:cNvPr>
          <p:cNvSpPr/>
          <p:nvPr/>
        </p:nvSpPr>
        <p:spPr>
          <a:xfrm>
            <a:off x="0" y="5151583"/>
            <a:ext cx="11941628" cy="1384995"/>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Christian </a:t>
            </a:r>
            <a:r>
              <a:rPr lang="en-GB" sz="1200" dirty="0" err="1">
                <a:solidFill>
                  <a:schemeClr val="tx1">
                    <a:lumMod val="65000"/>
                    <a:lumOff val="35000"/>
                  </a:schemeClr>
                </a:solidFill>
                <a:latin typeface="Arial" panose="020B0604020202020204" pitchFamily="34" charset="0"/>
                <a:cs typeface="Arial" panose="020B0604020202020204" pitchFamily="34" charset="0"/>
              </a:rPr>
              <a:t>Szegedy</a:t>
            </a:r>
            <a:r>
              <a:rPr lang="en-GB" sz="1200" dirty="0">
                <a:solidFill>
                  <a:schemeClr val="tx1">
                    <a:lumMod val="65000"/>
                    <a:lumOff val="35000"/>
                  </a:schemeClr>
                </a:solidFill>
                <a:latin typeface="Arial" panose="020B0604020202020204" pitchFamily="34" charset="0"/>
                <a:cs typeface="Arial" panose="020B0604020202020204" pitchFamily="34" charset="0"/>
              </a:rPr>
              <a:t> et al. “Intriguing Properties of Neural Networks”. (Feb. 2014).</a:t>
            </a:r>
          </a:p>
          <a:p>
            <a:pPr marL="342900" indent="-342900">
              <a:buFont typeface="+mj-lt"/>
              <a:buAutoNum type="arabicPeriod"/>
            </a:pPr>
            <a:r>
              <a:rPr lang="en-GB" sz="1200" dirty="0" err="1">
                <a:solidFill>
                  <a:schemeClr val="tx1">
                    <a:lumMod val="65000"/>
                    <a:lumOff val="35000"/>
                  </a:schemeClr>
                </a:solidFill>
                <a:latin typeface="Arial" panose="020B0604020202020204" pitchFamily="34" charset="0"/>
                <a:cs typeface="Arial" panose="020B0604020202020204" pitchFamily="34" charset="0"/>
              </a:rPr>
              <a:t>Wenqi</a:t>
            </a:r>
            <a:r>
              <a:rPr lang="en-GB" sz="1200" dirty="0">
                <a:solidFill>
                  <a:schemeClr val="tx1">
                    <a:lumMod val="65000"/>
                    <a:lumOff val="35000"/>
                  </a:schemeClr>
                </a:solidFill>
                <a:latin typeface="Arial" panose="020B0604020202020204" pitchFamily="34" charset="0"/>
                <a:cs typeface="Arial" panose="020B0604020202020204" pitchFamily="34" charset="0"/>
              </a:rPr>
              <a:t> Wang et al. “Towards a Robust Deep Neural Network in Texts: A Survey”.</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Di </a:t>
            </a:r>
            <a:r>
              <a:rPr lang="en-GB" sz="1200" dirty="0" err="1">
                <a:solidFill>
                  <a:schemeClr val="tx1">
                    <a:lumMod val="65000"/>
                    <a:lumOff val="35000"/>
                  </a:schemeClr>
                </a:solidFill>
                <a:latin typeface="Arial" panose="020B0604020202020204" pitchFamily="34" charset="0"/>
                <a:cs typeface="Arial" panose="020B0604020202020204" pitchFamily="34" charset="0"/>
              </a:rPr>
              <a:t>Jin</a:t>
            </a:r>
            <a:r>
              <a:rPr lang="en-GB" sz="1200" dirty="0">
                <a:solidFill>
                  <a:schemeClr val="tx1">
                    <a:lumMod val="65000"/>
                    <a:lumOff val="35000"/>
                  </a:schemeClr>
                </a:solidFill>
                <a:latin typeface="Arial" panose="020B0604020202020204" pitchFamily="34" charset="0"/>
                <a:cs typeface="Arial" panose="020B0604020202020204" pitchFamily="34" charset="0"/>
              </a:rPr>
              <a:t> et al. “Is BERT Really Robust? A Strong Baseline for Natural Language Attack on Text Classification and Entailment” , (Apr. 2020).</a:t>
            </a:r>
          </a:p>
          <a:p>
            <a:pPr marL="342900" indent="-3429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Nicolas </a:t>
            </a:r>
            <a:r>
              <a:rPr lang="en-GB" sz="1200" dirty="0" err="1">
                <a:solidFill>
                  <a:schemeClr val="tx1">
                    <a:lumMod val="65000"/>
                    <a:lumOff val="35000"/>
                  </a:schemeClr>
                </a:solidFill>
                <a:latin typeface="Arial" panose="020B0604020202020204" pitchFamily="34" charset="0"/>
                <a:cs typeface="Arial" panose="020B0604020202020204" pitchFamily="34" charset="0"/>
              </a:rPr>
              <a:t>Papernot</a:t>
            </a:r>
            <a:r>
              <a:rPr lang="en-GB" sz="1200" dirty="0">
                <a:solidFill>
                  <a:schemeClr val="tx1">
                    <a:lumMod val="65000"/>
                    <a:lumOff val="35000"/>
                  </a:schemeClr>
                </a:solidFill>
                <a:latin typeface="Arial" panose="020B0604020202020204" pitchFamily="34" charset="0"/>
                <a:cs typeface="Arial" panose="020B0604020202020204" pitchFamily="34" charset="0"/>
              </a:rPr>
              <a:t> et al. “Crafting Adversarial Input Sequences for Recurrent Neural Networks”. In: arXiv:1604.08275 [cs] (Apr. 2016). </a:t>
            </a:r>
            <a:r>
              <a:rPr lang="en-GB" sz="1200" dirty="0" err="1">
                <a:solidFill>
                  <a:schemeClr val="tx1">
                    <a:lumMod val="65000"/>
                    <a:lumOff val="35000"/>
                  </a:schemeClr>
                </a:solidFill>
                <a:latin typeface="Arial" panose="020B0604020202020204" pitchFamily="34" charset="0"/>
                <a:cs typeface="Arial" panose="020B0604020202020204" pitchFamily="34" charset="0"/>
              </a:rPr>
              <a:t>arXiv</a:t>
            </a:r>
            <a:r>
              <a:rPr lang="en-GB" sz="1200" dirty="0">
                <a:solidFill>
                  <a:schemeClr val="tx1">
                    <a:lumMod val="65000"/>
                    <a:lumOff val="35000"/>
                  </a:schemeClr>
                </a:solidFill>
                <a:latin typeface="Arial" panose="020B0604020202020204" pitchFamily="34" charset="0"/>
                <a:cs typeface="Arial" panose="020B0604020202020204" pitchFamily="34" charset="0"/>
              </a:rPr>
              <a:t>: 1604.08275 [cs].</a:t>
            </a:r>
          </a:p>
          <a:p>
            <a:pPr marL="342900" indent="-342900">
              <a:buFont typeface="+mj-lt"/>
              <a:buAutoNum type="arabicPeriod"/>
            </a:pPr>
            <a:r>
              <a:rPr lang="en-GB" sz="1200" dirty="0">
                <a:solidFill>
                  <a:schemeClr val="tx1">
                    <a:lumMod val="65000"/>
                    <a:lumOff val="35000"/>
                  </a:schemeClr>
                </a:solidFill>
              </a:rPr>
              <a:t>Antti </a:t>
            </a:r>
            <a:r>
              <a:rPr lang="en-GB" sz="1200" dirty="0" err="1">
                <a:solidFill>
                  <a:schemeClr val="tx1">
                    <a:lumMod val="65000"/>
                    <a:lumOff val="35000"/>
                  </a:schemeClr>
                </a:solidFill>
              </a:rPr>
              <a:t>Tarvainen</a:t>
            </a:r>
            <a:r>
              <a:rPr lang="en-GB" sz="1200" dirty="0">
                <a:solidFill>
                  <a:schemeClr val="tx1">
                    <a:lumMod val="65000"/>
                    <a:lumOff val="35000"/>
                  </a:schemeClr>
                </a:solidFill>
              </a:rPr>
              <a:t> and </a:t>
            </a:r>
            <a:r>
              <a:rPr lang="en-GB" sz="1200" dirty="0" err="1">
                <a:solidFill>
                  <a:schemeClr val="tx1">
                    <a:lumMod val="65000"/>
                    <a:lumOff val="35000"/>
                  </a:schemeClr>
                </a:solidFill>
              </a:rPr>
              <a:t>Harri</a:t>
            </a:r>
            <a:r>
              <a:rPr lang="en-GB" sz="1200" dirty="0">
                <a:solidFill>
                  <a:schemeClr val="tx1">
                    <a:lumMod val="65000"/>
                    <a:lumOff val="35000"/>
                  </a:schemeClr>
                </a:solidFill>
              </a:rPr>
              <a:t> </a:t>
            </a:r>
            <a:r>
              <a:rPr lang="en-GB" sz="1200" dirty="0" err="1">
                <a:solidFill>
                  <a:schemeClr val="tx1">
                    <a:lumMod val="65000"/>
                    <a:lumOff val="35000"/>
                  </a:schemeClr>
                </a:solidFill>
              </a:rPr>
              <a:t>Valpola</a:t>
            </a:r>
            <a:r>
              <a:rPr lang="en-GB" sz="1200" dirty="0">
                <a:solidFill>
                  <a:schemeClr val="tx1">
                    <a:lumMod val="65000"/>
                    <a:lumOff val="35000"/>
                  </a:schemeClr>
                </a:solidFill>
              </a:rPr>
              <a:t>. “Mean Teachers Are Better Role Models: Weight- averaged Consistency Targets Improve Semi-Supervised Deep Learning Results”.</a:t>
            </a:r>
            <a:r>
              <a:rPr lang="en-GB" sz="1200" dirty="0">
                <a:solidFill>
                  <a:schemeClr val="tx1">
                    <a:lumMod val="65000"/>
                    <a:lumOff val="35000"/>
                  </a:schemeClr>
                </a:solidFill>
                <a:latin typeface="Arial" panose="020B0604020202020204" pitchFamily="34" charset="0"/>
                <a:cs typeface="Arial" panose="020B0604020202020204" pitchFamily="34" charset="0"/>
              </a:rPr>
              <a:t> </a:t>
            </a:r>
          </a:p>
          <a:p>
            <a:r>
              <a:rPr lang="en-GB" sz="1200" dirty="0">
                <a:solidFill>
                  <a:schemeClr val="tx1">
                    <a:lumMod val="65000"/>
                    <a:lumOff val="35000"/>
                  </a:schemeClr>
                </a:solidFill>
                <a:latin typeface="Arial" panose="020B0604020202020204" pitchFamily="34" charset="0"/>
                <a:cs typeface="Arial" panose="020B0604020202020204" pitchFamily="34" charset="0"/>
              </a:rPr>
              <a:t> </a:t>
            </a:r>
            <a:endParaRPr lang="en-GB" sz="1200" dirty="0">
              <a:solidFill>
                <a:schemeClr val="tx1">
                  <a:lumMod val="65000"/>
                  <a:lumOff val="35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457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70A73CD-83E8-3F4C-88AA-3AAD51D3CA5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07EB6311-4994-4A44-862A-A1C600CF6E8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A94DBF80-AD4D-CD4A-8B93-AD2B7673F118}"/>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F72603D1-E71A-A445-A2BB-EDCA1EFC5E5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33FF3643-60DF-084B-92AF-2D9CAA63119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03498968-07B1-8E4E-88E9-3BAC661DFD6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1E2DF35B-8D18-5741-9C1E-F079633968F8}"/>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51D2A9B5-3535-A941-A9E3-F685701D8217}"/>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44E6B30A-8A44-484C-929E-71F077DB7ED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5CC30FF6-5BF3-6A4D-8F5F-96A0613DA69D}"/>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E220459E-7BE5-5847-9874-52AD856E8214}"/>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graphicEl>
                                              <a:dgm id="{6499912A-E3D2-1643-B874-9EDEC620331B}"/>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C16AF42F-4AC2-674A-A4AE-8B81709F143B}"/>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graphicEl>
                                              <a:dgm id="{02AA8B78-5BF8-EB46-94E7-7B0DA616F71A}"/>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graphicEl>
                                              <a:dgm id="{E77E7E29-1D1B-5346-862A-6F68F4A3EDFB}"/>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graphicEl>
                                              <a:dgm id="{2799FBA1-3E7D-7642-8E84-3FA970D1F4CD}"/>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graphicEl>
                                              <a:dgm id="{4325AA46-42F9-6A40-BDDC-381B049E12F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618B-49DF-AE4D-BB05-FEB0519980C8}"/>
              </a:ext>
            </a:extLst>
          </p:cNvPr>
          <p:cNvSpPr>
            <a:spLocks noGrp="1"/>
          </p:cNvSpPr>
          <p:nvPr>
            <p:ph type="title"/>
          </p:nvPr>
        </p:nvSpPr>
        <p:spPr>
          <a:xfrm>
            <a:off x="682137" y="747016"/>
            <a:ext cx="4245864" cy="399931"/>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Research Question</a:t>
            </a:r>
          </a:p>
        </p:txBody>
      </p:sp>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24/03/22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4</a:t>
            </a:fld>
            <a:endParaRPr lang="en-US"/>
          </a:p>
        </p:txBody>
      </p:sp>
      <p:graphicFrame>
        <p:nvGraphicFramePr>
          <p:cNvPr id="10" name="Diagram 9">
            <a:extLst>
              <a:ext uri="{FF2B5EF4-FFF2-40B4-BE49-F238E27FC236}">
                <a16:creationId xmlns:a16="http://schemas.microsoft.com/office/drawing/2014/main" id="{9DC90EAC-C4AC-A343-8FFF-1526C6D48B52}"/>
              </a:ext>
            </a:extLst>
          </p:cNvPr>
          <p:cNvGraphicFramePr/>
          <p:nvPr>
            <p:extLst>
              <p:ext uri="{D42A27DB-BD31-4B8C-83A1-F6EECF244321}">
                <p14:modId xmlns:p14="http://schemas.microsoft.com/office/powerpoint/2010/main" val="1891667549"/>
              </p:ext>
            </p:extLst>
          </p:nvPr>
        </p:nvGraphicFramePr>
        <p:xfrm>
          <a:off x="6741041" y="1292197"/>
          <a:ext cx="4941074" cy="427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ontent Placeholder 7">
            <a:extLst>
              <a:ext uri="{FF2B5EF4-FFF2-40B4-BE49-F238E27FC236}">
                <a16:creationId xmlns:a16="http://schemas.microsoft.com/office/drawing/2014/main" id="{8BF9D2FD-0202-EC4D-BAB1-3456FE9C638B}"/>
              </a:ext>
            </a:extLst>
          </p:cNvPr>
          <p:cNvSpPr txBox="1">
            <a:spLocks/>
          </p:cNvSpPr>
          <p:nvPr/>
        </p:nvSpPr>
        <p:spPr>
          <a:xfrm>
            <a:off x="632039" y="1400649"/>
            <a:ext cx="6081353" cy="2028350"/>
          </a:xfrm>
          <a:prstGeom prst="rect">
            <a:avLst/>
          </a:prstGeom>
          <a:solidFill>
            <a:schemeClr val="accent3">
              <a:lumMod val="20000"/>
              <a:lumOff val="80000"/>
            </a:schemeClr>
          </a:solidFill>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4572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6858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9144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143000" indent="-228600" algn="l" defTabSz="914400" rtl="0" eaLnBrk="1" latinLnBrk="0" hangingPunct="1">
              <a:lnSpc>
                <a:spcPct val="100000"/>
              </a:lnSpc>
              <a:spcBef>
                <a:spcPts val="1000"/>
              </a:spcBef>
              <a:buClr>
                <a:schemeClr val="tx1"/>
              </a:buClr>
              <a:buFont typeface="Wingdings" pitchFamily="2" charset="2"/>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just">
              <a:buFont typeface="Wingdings" pitchFamily="2" charset="2"/>
              <a:buNone/>
            </a:pPr>
            <a:r>
              <a:rPr lang="en-GB" i="1" dirty="0"/>
              <a:t>Is the proposed mean teacher semi-supervised fine-tuning and the use of prominent adversarial unlabelled data an effective method to improve the robustness of language models, specifically concerning accuracy under attack without compromising the original accuracy in contrast to the conventional fine-tuning approach? </a:t>
            </a:r>
          </a:p>
        </p:txBody>
      </p:sp>
      <p:sp>
        <p:nvSpPr>
          <p:cNvPr id="13" name="TextBox 12">
            <a:extLst>
              <a:ext uri="{FF2B5EF4-FFF2-40B4-BE49-F238E27FC236}">
                <a16:creationId xmlns:a16="http://schemas.microsoft.com/office/drawing/2014/main" id="{23DEDA9B-E697-EE46-BC30-B00A49D42187}"/>
              </a:ext>
            </a:extLst>
          </p:cNvPr>
          <p:cNvSpPr txBox="1"/>
          <p:nvPr/>
        </p:nvSpPr>
        <p:spPr>
          <a:xfrm>
            <a:off x="848854" y="3792079"/>
            <a:ext cx="6081353" cy="1481492"/>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2pPr>
            <a:lvl3pPr marL="6858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3pPr>
            <a:lvl4pPr marL="9144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4pPr>
            <a:lvl5pPr marL="11430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n-DE" b="1" dirty="0"/>
              <a:t>BERT [1] and DistillBERT [2] model</a:t>
            </a:r>
          </a:p>
          <a:p>
            <a:pPr lvl="1"/>
            <a:r>
              <a:rPr lang="en-DE" sz="1600" dirty="0"/>
              <a:t>Fine-tuned using conventional approach.</a:t>
            </a:r>
          </a:p>
          <a:p>
            <a:r>
              <a:rPr lang="en-DE" b="1" dirty="0"/>
              <a:t>MTBERT and MTDistillBERT model</a:t>
            </a:r>
          </a:p>
          <a:p>
            <a:pPr lvl="1"/>
            <a:r>
              <a:rPr lang="en-DE" sz="1600" dirty="0"/>
              <a:t>Fine-tuned using proposed mean teacher approach.</a:t>
            </a:r>
          </a:p>
        </p:txBody>
      </p:sp>
    </p:spTree>
    <p:extLst>
      <p:ext uri="{BB962C8B-B14F-4D97-AF65-F5344CB8AC3E}">
        <p14:creationId xmlns:p14="http://schemas.microsoft.com/office/powerpoint/2010/main" val="213558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1">
        <p:bldAsOne/>
      </p:bldGraphic>
      <p:bldP spid="12" grpId="0" build="p" animBg="1"/>
      <p:bldP spid="12" grpId="1" build="p" animBg="1"/>
      <p:bldP spid="1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D6A9-EF84-8341-B7E3-9E2BB3631A37}"/>
              </a:ext>
            </a:extLst>
          </p:cNvPr>
          <p:cNvSpPr>
            <a:spLocks noGrp="1"/>
          </p:cNvSpPr>
          <p:nvPr>
            <p:ph type="title"/>
          </p:nvPr>
        </p:nvSpPr>
        <p:spPr>
          <a:xfrm>
            <a:off x="2231136" y="2538311"/>
            <a:ext cx="7729728" cy="1188720"/>
          </a:xfrm>
        </p:spPr>
        <p:txBody>
          <a:bodyPr/>
          <a:lstStyle/>
          <a:p>
            <a:r>
              <a:rPr lang="en-DE" dirty="0"/>
              <a:t>Proposed methodology</a:t>
            </a:r>
          </a:p>
        </p:txBody>
      </p:sp>
      <p:sp>
        <p:nvSpPr>
          <p:cNvPr id="4" name="Date Placeholder 3">
            <a:extLst>
              <a:ext uri="{FF2B5EF4-FFF2-40B4-BE49-F238E27FC236}">
                <a16:creationId xmlns:a16="http://schemas.microsoft.com/office/drawing/2014/main" id="{C32220C3-3A46-AC40-AD0C-7A09B9F55364}"/>
              </a:ext>
            </a:extLst>
          </p:cNvPr>
          <p:cNvSpPr>
            <a:spLocks noGrp="1"/>
          </p:cNvSpPr>
          <p:nvPr>
            <p:ph type="dt" sz="half" idx="10"/>
          </p:nvPr>
        </p:nvSpPr>
        <p:spPr/>
        <p:txBody>
          <a:bodyPr/>
          <a:lstStyle/>
          <a:p>
            <a:fld id="{2B2CCB73-6AD0-6C4B-BD27-54E5EFBD5744}" type="datetime1">
              <a:rPr lang="en-IN" smtClean="0"/>
              <a:t>24/03/22</a:t>
            </a:fld>
            <a:endParaRPr lang="en-US" dirty="0"/>
          </a:p>
        </p:txBody>
      </p:sp>
      <p:sp>
        <p:nvSpPr>
          <p:cNvPr id="5" name="Slide Number Placeholder 4">
            <a:extLst>
              <a:ext uri="{FF2B5EF4-FFF2-40B4-BE49-F238E27FC236}">
                <a16:creationId xmlns:a16="http://schemas.microsoft.com/office/drawing/2014/main" id="{552B1CD1-A201-EC45-A73C-C6650A98E659}"/>
              </a:ext>
            </a:extLst>
          </p:cNvPr>
          <p:cNvSpPr>
            <a:spLocks noGrp="1"/>
          </p:cNvSpPr>
          <p:nvPr>
            <p:ph type="sldNum" sz="quarter" idx="12"/>
          </p:nvPr>
        </p:nvSpPr>
        <p:spPr/>
        <p:txBody>
          <a:bodyPr/>
          <a:lstStyle/>
          <a:p>
            <a:fld id="{D4385911-A369-254E-86F9-364F5AB611C7}" type="slidenum">
              <a:rPr lang="en-US" smtClean="0"/>
              <a:t>5</a:t>
            </a:fld>
            <a:endParaRPr lang="en-US"/>
          </a:p>
        </p:txBody>
      </p:sp>
    </p:spTree>
    <p:extLst>
      <p:ext uri="{BB962C8B-B14F-4D97-AF65-F5344CB8AC3E}">
        <p14:creationId xmlns:p14="http://schemas.microsoft.com/office/powerpoint/2010/main" val="1354674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icture containing graphical user interface&#10;&#10;Description automatically generated">
            <a:extLst>
              <a:ext uri="{FF2B5EF4-FFF2-40B4-BE49-F238E27FC236}">
                <a16:creationId xmlns:a16="http://schemas.microsoft.com/office/drawing/2014/main" id="{29DB8F4E-6B71-884F-A6AD-A56D47515153}"/>
              </a:ext>
            </a:extLst>
          </p:cNvPr>
          <p:cNvPicPr>
            <a:picLocks noGrp="1" noChangeAspect="1"/>
          </p:cNvPicPr>
          <p:nvPr>
            <p:ph idx="1"/>
          </p:nvPr>
        </p:nvPicPr>
        <p:blipFill>
          <a:blip r:embed="rId2"/>
          <a:stretch>
            <a:fillRect/>
          </a:stretch>
        </p:blipFill>
        <p:spPr>
          <a:xfrm>
            <a:off x="213949" y="660103"/>
            <a:ext cx="11764102" cy="5537793"/>
          </a:xfrm>
          <a:solidFill>
            <a:schemeClr val="bg1"/>
          </a:solidFill>
          <a:ln>
            <a:solidFill>
              <a:schemeClr val="tx1">
                <a:lumMod val="75000"/>
                <a:lumOff val="25000"/>
              </a:schemeClr>
            </a:solidFill>
          </a:ln>
        </p:spPr>
      </p:pic>
      <p:sp>
        <p:nvSpPr>
          <p:cNvPr id="4" name="Date Placeholder 3">
            <a:extLst>
              <a:ext uri="{FF2B5EF4-FFF2-40B4-BE49-F238E27FC236}">
                <a16:creationId xmlns:a16="http://schemas.microsoft.com/office/drawing/2014/main" id="{824147DD-C04E-0B40-A49E-EF6BC9416CFC}"/>
              </a:ext>
            </a:extLst>
          </p:cNvPr>
          <p:cNvSpPr>
            <a:spLocks noGrp="1"/>
          </p:cNvSpPr>
          <p:nvPr>
            <p:ph type="dt" sz="half" idx="10"/>
          </p:nvPr>
        </p:nvSpPr>
        <p:spPr>
          <a:xfrm>
            <a:off x="8604634" y="6300157"/>
            <a:ext cx="2753746" cy="323968"/>
          </a:xfrm>
        </p:spPr>
        <p:txBody>
          <a:bodyPr/>
          <a:lstStyle/>
          <a:p>
            <a:fld id="{2B2CCB73-6AD0-6C4B-BD27-54E5EFBD5744}" type="datetime1">
              <a:rPr lang="en-IN" smtClean="0"/>
              <a:t>24/03/22</a:t>
            </a:fld>
            <a:endParaRPr lang="en-US" dirty="0"/>
          </a:p>
        </p:txBody>
      </p:sp>
      <p:sp>
        <p:nvSpPr>
          <p:cNvPr id="6" name="Slide Number Placeholder 5">
            <a:extLst>
              <a:ext uri="{FF2B5EF4-FFF2-40B4-BE49-F238E27FC236}">
                <a16:creationId xmlns:a16="http://schemas.microsoft.com/office/drawing/2014/main" id="{419A3B1A-78FC-C443-8C60-6F486421769D}"/>
              </a:ext>
            </a:extLst>
          </p:cNvPr>
          <p:cNvSpPr>
            <a:spLocks noGrp="1"/>
          </p:cNvSpPr>
          <p:nvPr>
            <p:ph type="sldNum" sz="quarter" idx="12"/>
          </p:nvPr>
        </p:nvSpPr>
        <p:spPr>
          <a:xfrm>
            <a:off x="11682115" y="6289812"/>
            <a:ext cx="365760" cy="365760"/>
          </a:xfrm>
        </p:spPr>
        <p:txBody>
          <a:bodyPr/>
          <a:lstStyle/>
          <a:p>
            <a:fld id="{D4385911-A369-254E-86F9-364F5AB611C7}" type="slidenum">
              <a:rPr lang="en-US" smtClean="0"/>
              <a:t>6</a:t>
            </a:fld>
            <a:endParaRPr lang="en-US"/>
          </a:p>
        </p:txBody>
      </p:sp>
      <p:pic>
        <p:nvPicPr>
          <p:cNvPr id="13" name="Picture 12">
            <a:extLst>
              <a:ext uri="{FF2B5EF4-FFF2-40B4-BE49-F238E27FC236}">
                <a16:creationId xmlns:a16="http://schemas.microsoft.com/office/drawing/2014/main" id="{9403C06E-888B-0A4D-99E1-5AE1BCCDC2F8}"/>
              </a:ext>
            </a:extLst>
          </p:cNvPr>
          <p:cNvPicPr>
            <a:picLocks noChangeAspect="1"/>
          </p:cNvPicPr>
          <p:nvPr/>
        </p:nvPicPr>
        <p:blipFill>
          <a:blip r:embed="rId3"/>
          <a:stretch>
            <a:fillRect/>
          </a:stretch>
        </p:blipFill>
        <p:spPr>
          <a:xfrm>
            <a:off x="7605532" y="1431365"/>
            <a:ext cx="2722964" cy="399931"/>
          </a:xfrm>
          <a:prstGeom prst="rect">
            <a:avLst/>
          </a:prstGeom>
        </p:spPr>
      </p:pic>
      <p:pic>
        <p:nvPicPr>
          <p:cNvPr id="14" name="Picture 13">
            <a:extLst>
              <a:ext uri="{FF2B5EF4-FFF2-40B4-BE49-F238E27FC236}">
                <a16:creationId xmlns:a16="http://schemas.microsoft.com/office/drawing/2014/main" id="{61BFE9B8-99A9-6445-927A-339C5329712B}"/>
              </a:ext>
            </a:extLst>
          </p:cNvPr>
          <p:cNvPicPr>
            <a:picLocks noChangeAspect="1"/>
          </p:cNvPicPr>
          <p:nvPr/>
        </p:nvPicPr>
        <p:blipFill>
          <a:blip r:embed="rId4"/>
          <a:stretch>
            <a:fillRect/>
          </a:stretch>
        </p:blipFill>
        <p:spPr>
          <a:xfrm>
            <a:off x="8332819" y="4177085"/>
            <a:ext cx="2475974" cy="427015"/>
          </a:xfrm>
          <a:prstGeom prst="rect">
            <a:avLst/>
          </a:prstGeom>
        </p:spPr>
      </p:pic>
      <p:pic>
        <p:nvPicPr>
          <p:cNvPr id="15" name="Picture 14">
            <a:extLst>
              <a:ext uri="{FF2B5EF4-FFF2-40B4-BE49-F238E27FC236}">
                <a16:creationId xmlns:a16="http://schemas.microsoft.com/office/drawing/2014/main" id="{A671E1B4-CD81-3646-BA96-E35C6C964994}"/>
              </a:ext>
            </a:extLst>
          </p:cNvPr>
          <p:cNvPicPr>
            <a:picLocks noChangeAspect="1"/>
          </p:cNvPicPr>
          <p:nvPr/>
        </p:nvPicPr>
        <p:blipFill>
          <a:blip r:embed="rId5"/>
          <a:stretch>
            <a:fillRect/>
          </a:stretch>
        </p:blipFill>
        <p:spPr>
          <a:xfrm>
            <a:off x="9913800" y="3360862"/>
            <a:ext cx="1768315" cy="379381"/>
          </a:xfrm>
          <a:prstGeom prst="rect">
            <a:avLst/>
          </a:prstGeom>
          <a:solidFill>
            <a:schemeClr val="bg1"/>
          </a:solidFill>
        </p:spPr>
      </p:pic>
      <p:pic>
        <p:nvPicPr>
          <p:cNvPr id="16" name="Picture 15">
            <a:extLst>
              <a:ext uri="{FF2B5EF4-FFF2-40B4-BE49-F238E27FC236}">
                <a16:creationId xmlns:a16="http://schemas.microsoft.com/office/drawing/2014/main" id="{0396AC04-4086-F544-99A7-E7B8ED4C3343}"/>
              </a:ext>
            </a:extLst>
          </p:cNvPr>
          <p:cNvPicPr>
            <a:picLocks noChangeAspect="1"/>
          </p:cNvPicPr>
          <p:nvPr/>
        </p:nvPicPr>
        <p:blipFill>
          <a:blip r:embed="rId6"/>
          <a:stretch>
            <a:fillRect/>
          </a:stretch>
        </p:blipFill>
        <p:spPr>
          <a:xfrm>
            <a:off x="6471000" y="5603332"/>
            <a:ext cx="1609453" cy="427015"/>
          </a:xfrm>
          <a:prstGeom prst="rect">
            <a:avLst/>
          </a:prstGeom>
        </p:spPr>
      </p:pic>
    </p:spTree>
    <p:extLst>
      <p:ext uri="{BB962C8B-B14F-4D97-AF65-F5344CB8AC3E}">
        <p14:creationId xmlns:p14="http://schemas.microsoft.com/office/powerpoint/2010/main" val="1683935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787E-EDA0-D944-84AC-523902CA2459}"/>
              </a:ext>
            </a:extLst>
          </p:cNvPr>
          <p:cNvSpPr>
            <a:spLocks noGrp="1"/>
          </p:cNvSpPr>
          <p:nvPr>
            <p:ph type="title"/>
          </p:nvPr>
        </p:nvSpPr>
        <p:spPr>
          <a:xfrm>
            <a:off x="249626" y="778298"/>
            <a:ext cx="7650365" cy="400744"/>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Attack Recipes Used for Evaluation</a:t>
            </a:r>
          </a:p>
        </p:txBody>
      </p:sp>
      <p:sp>
        <p:nvSpPr>
          <p:cNvPr id="3" name="Content Placeholder 2">
            <a:extLst>
              <a:ext uri="{FF2B5EF4-FFF2-40B4-BE49-F238E27FC236}">
                <a16:creationId xmlns:a16="http://schemas.microsoft.com/office/drawing/2014/main" id="{7F408689-3971-D842-8624-390D897978A6}"/>
              </a:ext>
            </a:extLst>
          </p:cNvPr>
          <p:cNvSpPr>
            <a:spLocks noGrp="1"/>
          </p:cNvSpPr>
          <p:nvPr>
            <p:ph idx="1"/>
          </p:nvPr>
        </p:nvSpPr>
        <p:spPr>
          <a:xfrm>
            <a:off x="190978" y="1562138"/>
            <a:ext cx="2775357" cy="3568943"/>
          </a:xfrm>
          <a:noFill/>
          <a:ln>
            <a:noFill/>
          </a:ln>
        </p:spPr>
        <p:txBody>
          <a:bodyPr vert="horz" lIns="91440" tIns="45720" rIns="91440" bIns="45720" rtlCol="0">
            <a:noAutofit/>
          </a:bodyPr>
          <a:lstStyle/>
          <a:p>
            <a:pPr marL="285750" indent="-285750">
              <a:buChar char="q"/>
            </a:pPr>
            <a:r>
              <a:rPr lang="en-GB" sz="1600" b="1" dirty="0"/>
              <a:t>TextFoolerJin2019 </a:t>
            </a:r>
            <a:r>
              <a:rPr lang="en-GB" sz="1600" dirty="0"/>
              <a:t>[1].</a:t>
            </a:r>
          </a:p>
          <a:p>
            <a:pPr marL="285750" indent="-285750">
              <a:buChar char="q"/>
            </a:pPr>
            <a:r>
              <a:rPr lang="en-GB" sz="1600" b="1" dirty="0"/>
              <a:t>TextBugger  </a:t>
            </a:r>
            <a:r>
              <a:rPr lang="en-GB" sz="1600" dirty="0"/>
              <a:t>[2].</a:t>
            </a:r>
          </a:p>
          <a:p>
            <a:pPr marL="285750" indent="-285750">
              <a:buChar char="q"/>
            </a:pPr>
            <a:r>
              <a:rPr lang="en-GB" sz="1600" b="1" dirty="0"/>
              <a:t>PWWSRen 2019 </a:t>
            </a:r>
            <a:r>
              <a:rPr lang="en-GB" sz="1600" dirty="0"/>
              <a:t>[3]. </a:t>
            </a:r>
          </a:p>
          <a:p>
            <a:pPr marL="285750" indent="-285750">
              <a:buChar char="q"/>
            </a:pPr>
            <a:r>
              <a:rPr lang="en-GB" sz="1600" b="1" dirty="0"/>
              <a:t>BAEGarg2019 </a:t>
            </a:r>
            <a:r>
              <a:rPr lang="en-GB" sz="1600" dirty="0"/>
              <a:t>[4].</a:t>
            </a:r>
          </a:p>
        </p:txBody>
      </p:sp>
      <p:sp>
        <p:nvSpPr>
          <p:cNvPr id="4" name="Date Placeholder 3">
            <a:extLst>
              <a:ext uri="{FF2B5EF4-FFF2-40B4-BE49-F238E27FC236}">
                <a16:creationId xmlns:a16="http://schemas.microsoft.com/office/drawing/2014/main" id="{BDBF8510-9F05-4846-AC1F-54507F9552B6}"/>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97769581-B183-4147-A307-368E807E650C}"/>
              </a:ext>
            </a:extLst>
          </p:cNvPr>
          <p:cNvSpPr>
            <a:spLocks noGrp="1"/>
          </p:cNvSpPr>
          <p:nvPr>
            <p:ph type="sldNum" sz="quarter" idx="12"/>
          </p:nvPr>
        </p:nvSpPr>
        <p:spPr/>
        <p:txBody>
          <a:bodyPr/>
          <a:lstStyle/>
          <a:p>
            <a:fld id="{D4385911-A369-254E-86F9-364F5AB611C7}" type="slidenum">
              <a:rPr lang="en-US" smtClean="0"/>
              <a:t>7</a:t>
            </a:fld>
            <a:endParaRPr lang="en-US"/>
          </a:p>
        </p:txBody>
      </p:sp>
      <p:pic>
        <p:nvPicPr>
          <p:cNvPr id="8" name="Picture 7">
            <a:extLst>
              <a:ext uri="{FF2B5EF4-FFF2-40B4-BE49-F238E27FC236}">
                <a16:creationId xmlns:a16="http://schemas.microsoft.com/office/drawing/2014/main" id="{8A063637-C205-324D-BA5A-F3391D2CB5C2}"/>
              </a:ext>
            </a:extLst>
          </p:cNvPr>
          <p:cNvPicPr>
            <a:picLocks noChangeAspect="1"/>
          </p:cNvPicPr>
          <p:nvPr/>
        </p:nvPicPr>
        <p:blipFill>
          <a:blip r:embed="rId3"/>
          <a:stretch>
            <a:fillRect/>
          </a:stretch>
        </p:blipFill>
        <p:spPr>
          <a:xfrm>
            <a:off x="3024983" y="1375635"/>
            <a:ext cx="9014099" cy="2900691"/>
          </a:xfrm>
          <a:prstGeom prst="rect">
            <a:avLst/>
          </a:prstGeom>
          <a:ln>
            <a:solidFill>
              <a:schemeClr val="tx1">
                <a:lumMod val="75000"/>
                <a:lumOff val="25000"/>
              </a:schemeClr>
            </a:solidFill>
          </a:ln>
        </p:spPr>
      </p:pic>
      <p:sp>
        <p:nvSpPr>
          <p:cNvPr id="9" name="TextBox 8">
            <a:extLst>
              <a:ext uri="{FF2B5EF4-FFF2-40B4-BE49-F238E27FC236}">
                <a16:creationId xmlns:a16="http://schemas.microsoft.com/office/drawing/2014/main" id="{2A80DC87-E10A-F84C-A39A-5FA558AAA9F6}"/>
              </a:ext>
            </a:extLst>
          </p:cNvPr>
          <p:cNvSpPr txBox="1"/>
          <p:nvPr/>
        </p:nvSpPr>
        <p:spPr>
          <a:xfrm>
            <a:off x="238162" y="3144128"/>
            <a:ext cx="2658063" cy="1323439"/>
          </a:xfrm>
          <a:prstGeom prst="rect">
            <a:avLst/>
          </a:prstGeom>
          <a:solidFill>
            <a:schemeClr val="accent1">
              <a:lumMod val="20000"/>
              <a:lumOff val="80000"/>
            </a:schemeClr>
          </a:solidFill>
          <a:ln>
            <a:solidFill>
              <a:schemeClr val="dk1">
                <a:shade val="50000"/>
              </a:schemeClr>
            </a:solidFill>
          </a:ln>
        </p:spPr>
        <p:txBody>
          <a:bodyPr wrap="square" rtlCol="0">
            <a:spAutoFit/>
          </a:bodyPr>
          <a:lstStyle/>
          <a:p>
            <a:r>
              <a:rPr lang="en-DE" sz="1600" b="1" dirty="0">
                <a:latin typeface="Arial" panose="020B0604020202020204" pitchFamily="34" charset="0"/>
                <a:cs typeface="Arial" panose="020B0604020202020204" pitchFamily="34" charset="0"/>
              </a:rPr>
              <a:t>Common Strategy</a:t>
            </a:r>
          </a:p>
          <a:p>
            <a:pPr marL="342900" indent="-342900">
              <a:buFont typeface="+mj-lt"/>
              <a:buAutoNum type="arabicPeriod"/>
            </a:pPr>
            <a:r>
              <a:rPr lang="en-DE" sz="1600" dirty="0">
                <a:latin typeface="Arial" panose="020B0604020202020204" pitchFamily="34" charset="0"/>
                <a:cs typeface="Arial" panose="020B0604020202020204" pitchFamily="34" charset="0"/>
              </a:rPr>
              <a:t>Identifying important words.</a:t>
            </a:r>
          </a:p>
          <a:p>
            <a:pPr marL="342900" indent="-342900">
              <a:buFont typeface="+mj-lt"/>
              <a:buAutoNum type="arabicPeriod"/>
            </a:pPr>
            <a:r>
              <a:rPr lang="en-DE" sz="1600" dirty="0">
                <a:latin typeface="Arial" panose="020B0604020202020204" pitchFamily="34" charset="0"/>
                <a:cs typeface="Arial" panose="020B0604020202020204" pitchFamily="34" charset="0"/>
              </a:rPr>
              <a:t>Replacement strategies.</a:t>
            </a:r>
          </a:p>
        </p:txBody>
      </p:sp>
      <p:sp>
        <p:nvSpPr>
          <p:cNvPr id="10" name="TextBox 9">
            <a:extLst>
              <a:ext uri="{FF2B5EF4-FFF2-40B4-BE49-F238E27FC236}">
                <a16:creationId xmlns:a16="http://schemas.microsoft.com/office/drawing/2014/main" id="{17E9920A-613E-5946-B9DF-E7C74092178B}"/>
              </a:ext>
            </a:extLst>
          </p:cNvPr>
          <p:cNvSpPr txBox="1"/>
          <p:nvPr/>
        </p:nvSpPr>
        <p:spPr>
          <a:xfrm>
            <a:off x="5308227" y="4257300"/>
            <a:ext cx="4213013" cy="276999"/>
          </a:xfrm>
          <a:prstGeom prst="rect">
            <a:avLst/>
          </a:prstGeom>
          <a:noFill/>
        </p:spPr>
        <p:txBody>
          <a:bodyPr wrap="none" rtlCol="0">
            <a:spAutoFit/>
          </a:bodyPr>
          <a:lstStyle>
            <a:defPPr>
              <a:defRPr lang="en-US"/>
            </a:defPPr>
            <a:lvl1pPr>
              <a:defRPr sz="1200">
                <a:latin typeface="Arial" panose="020B0604020202020204" pitchFamily="34" charset="0"/>
                <a:cs typeface="Arial" panose="020B0604020202020204" pitchFamily="34" charset="0"/>
              </a:defRPr>
            </a:lvl1pPr>
          </a:lstStyle>
          <a:p>
            <a:r>
              <a:rPr lang="en-GB" dirty="0"/>
              <a:t>Perturbation examples of attack recipes in this experiment. </a:t>
            </a:r>
          </a:p>
        </p:txBody>
      </p:sp>
      <p:sp>
        <p:nvSpPr>
          <p:cNvPr id="11" name="Rectangle 10">
            <a:extLst>
              <a:ext uri="{FF2B5EF4-FFF2-40B4-BE49-F238E27FC236}">
                <a16:creationId xmlns:a16="http://schemas.microsoft.com/office/drawing/2014/main" id="{2F79CF47-D638-8B4B-A4A4-E2C3CD525B96}"/>
              </a:ext>
            </a:extLst>
          </p:cNvPr>
          <p:cNvSpPr/>
          <p:nvPr/>
        </p:nvSpPr>
        <p:spPr>
          <a:xfrm>
            <a:off x="125186" y="5205082"/>
            <a:ext cx="11941628" cy="1384995"/>
          </a:xfrm>
          <a:prstGeom prst="rect">
            <a:avLst/>
          </a:prstGeom>
        </p:spPr>
        <p:txBody>
          <a:bodyPr wrap="square">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References</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Di </a:t>
            </a:r>
            <a:r>
              <a:rPr lang="en-GB" sz="1200" dirty="0" err="1">
                <a:solidFill>
                  <a:schemeClr val="tx1">
                    <a:lumMod val="65000"/>
                    <a:lumOff val="35000"/>
                  </a:schemeClr>
                </a:solidFill>
                <a:latin typeface="Arial" panose="020B0604020202020204" pitchFamily="34" charset="0"/>
                <a:cs typeface="Arial" panose="020B0604020202020204" pitchFamily="34" charset="0"/>
              </a:rPr>
              <a:t>Jin</a:t>
            </a:r>
            <a:r>
              <a:rPr lang="en-GB" sz="1200" dirty="0">
                <a:solidFill>
                  <a:schemeClr val="tx1">
                    <a:lumMod val="65000"/>
                    <a:lumOff val="35000"/>
                  </a:schemeClr>
                </a:solidFill>
                <a:latin typeface="Arial" panose="020B0604020202020204" pitchFamily="34" charset="0"/>
                <a:cs typeface="Arial" panose="020B0604020202020204" pitchFamily="34" charset="0"/>
              </a:rPr>
              <a:t> et al. “Is BERT Really Robust? A Strong Baseline for Natural Language Attack on Text Classification and Entailment”. </a:t>
            </a:r>
          </a:p>
          <a:p>
            <a:pPr marL="228600" indent="-228600">
              <a:buFont typeface="+mj-lt"/>
              <a:buAutoNum type="arabicPeriod"/>
            </a:pPr>
            <a:r>
              <a:rPr lang="en-GB" sz="1200" dirty="0" err="1">
                <a:solidFill>
                  <a:schemeClr val="tx1">
                    <a:lumMod val="65000"/>
                    <a:lumOff val="35000"/>
                  </a:schemeClr>
                </a:solidFill>
                <a:latin typeface="Arial" panose="020B0604020202020204" pitchFamily="34" charset="0"/>
                <a:cs typeface="Arial" panose="020B0604020202020204" pitchFamily="34" charset="0"/>
              </a:rPr>
              <a:t>Jinfeng</a:t>
            </a:r>
            <a:r>
              <a:rPr lang="en-GB" sz="1200" dirty="0">
                <a:solidFill>
                  <a:schemeClr val="tx1">
                    <a:lumMod val="65000"/>
                    <a:lumOff val="35000"/>
                  </a:schemeClr>
                </a:solidFill>
                <a:latin typeface="Arial" panose="020B0604020202020204" pitchFamily="34" charset="0"/>
                <a:cs typeface="Arial" panose="020B0604020202020204" pitchFamily="34" charset="0"/>
              </a:rPr>
              <a:t> Li et al. “TextBugger: Generating Adversarial Text Against Real-world Applications”.</a:t>
            </a:r>
          </a:p>
          <a:p>
            <a:pPr marL="228600" indent="-228600">
              <a:buFont typeface="+mj-lt"/>
              <a:buAutoNum type="arabicPeriod"/>
            </a:pPr>
            <a:r>
              <a:rPr lang="en-GB" sz="1200" dirty="0" err="1">
                <a:solidFill>
                  <a:schemeClr val="tx1">
                    <a:lumMod val="65000"/>
                    <a:lumOff val="35000"/>
                  </a:schemeClr>
                </a:solidFill>
                <a:latin typeface="Arial" panose="020B0604020202020204" pitchFamily="34" charset="0"/>
                <a:cs typeface="Arial" panose="020B0604020202020204" pitchFamily="34" charset="0"/>
              </a:rPr>
              <a:t>Shuhuai</a:t>
            </a:r>
            <a:r>
              <a:rPr lang="en-GB" sz="1200" dirty="0">
                <a:solidFill>
                  <a:schemeClr val="tx1">
                    <a:lumMod val="65000"/>
                    <a:lumOff val="35000"/>
                  </a:schemeClr>
                </a:solidFill>
                <a:latin typeface="Arial" panose="020B0604020202020204" pitchFamily="34" charset="0"/>
                <a:cs typeface="Arial" panose="020B0604020202020204" pitchFamily="34" charset="0"/>
              </a:rPr>
              <a:t> Ren et al. “Generating Natural Language Adversarial Examples through Probability Weighted Word Saliency”.</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Siddhant Garg and Goutham Ramakrishnan. “BAE: BERT-based Adversarial Examples for Text Classification”. </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John X. Morris et al. “</a:t>
            </a:r>
            <a:r>
              <a:rPr lang="en-GB" sz="1200" dirty="0" err="1">
                <a:solidFill>
                  <a:schemeClr val="tx1">
                    <a:lumMod val="65000"/>
                    <a:lumOff val="35000"/>
                  </a:schemeClr>
                </a:solidFill>
                <a:latin typeface="Arial" panose="020B0604020202020204" pitchFamily="34" charset="0"/>
                <a:cs typeface="Arial" panose="020B0604020202020204" pitchFamily="34" charset="0"/>
              </a:rPr>
              <a:t>TextAttack</a:t>
            </a:r>
            <a:r>
              <a:rPr lang="en-GB" sz="1200" dirty="0">
                <a:solidFill>
                  <a:schemeClr val="tx1">
                    <a:lumMod val="65000"/>
                    <a:lumOff val="35000"/>
                  </a:schemeClr>
                </a:solidFill>
                <a:latin typeface="Arial" panose="020B0604020202020204" pitchFamily="34" charset="0"/>
                <a:cs typeface="Arial" panose="020B0604020202020204" pitchFamily="34" charset="0"/>
              </a:rPr>
              <a:t>: A Framework for Adversarial Attacks, Data Augmentation, and Adversarial Training in NLP”. </a:t>
            </a:r>
          </a:p>
          <a:p>
            <a:pPr marL="228600" indent="-228600">
              <a:buFont typeface="+mj-lt"/>
              <a:buAutoNum type="arabicPeriod"/>
            </a:pPr>
            <a:endParaRPr lang="en-GB" sz="1200" dirty="0">
              <a:solidFill>
                <a:schemeClr val="tx1">
                  <a:lumMod val="65000"/>
                  <a:lumOff val="35000"/>
                </a:schemeClr>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19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D6A9-EF84-8341-B7E3-9E2BB3631A37}"/>
              </a:ext>
            </a:extLst>
          </p:cNvPr>
          <p:cNvSpPr>
            <a:spLocks noGrp="1"/>
          </p:cNvSpPr>
          <p:nvPr>
            <p:ph type="title"/>
          </p:nvPr>
        </p:nvSpPr>
        <p:spPr>
          <a:xfrm>
            <a:off x="2231136" y="2538311"/>
            <a:ext cx="7729728" cy="1188720"/>
          </a:xfrm>
        </p:spPr>
        <p:txBody>
          <a:bodyPr/>
          <a:lstStyle/>
          <a:p>
            <a:r>
              <a:rPr lang="en-DE" dirty="0"/>
              <a:t>Experiment details</a:t>
            </a:r>
          </a:p>
        </p:txBody>
      </p:sp>
      <p:sp>
        <p:nvSpPr>
          <p:cNvPr id="4" name="Date Placeholder 3">
            <a:extLst>
              <a:ext uri="{FF2B5EF4-FFF2-40B4-BE49-F238E27FC236}">
                <a16:creationId xmlns:a16="http://schemas.microsoft.com/office/drawing/2014/main" id="{C32220C3-3A46-AC40-AD0C-7A09B9F55364}"/>
              </a:ext>
            </a:extLst>
          </p:cNvPr>
          <p:cNvSpPr>
            <a:spLocks noGrp="1"/>
          </p:cNvSpPr>
          <p:nvPr>
            <p:ph type="dt" sz="half" idx="10"/>
          </p:nvPr>
        </p:nvSpPr>
        <p:spPr/>
        <p:txBody>
          <a:bodyPr/>
          <a:lstStyle/>
          <a:p>
            <a:fld id="{2B2CCB73-6AD0-6C4B-BD27-54E5EFBD5744}" type="datetime1">
              <a:rPr lang="en-IN" smtClean="0"/>
              <a:t>24/03/22</a:t>
            </a:fld>
            <a:endParaRPr lang="en-US" dirty="0"/>
          </a:p>
        </p:txBody>
      </p:sp>
      <p:sp>
        <p:nvSpPr>
          <p:cNvPr id="5" name="Slide Number Placeholder 4">
            <a:extLst>
              <a:ext uri="{FF2B5EF4-FFF2-40B4-BE49-F238E27FC236}">
                <a16:creationId xmlns:a16="http://schemas.microsoft.com/office/drawing/2014/main" id="{552B1CD1-A201-EC45-A73C-C6650A98E659}"/>
              </a:ext>
            </a:extLst>
          </p:cNvPr>
          <p:cNvSpPr>
            <a:spLocks noGrp="1"/>
          </p:cNvSpPr>
          <p:nvPr>
            <p:ph type="sldNum" sz="quarter" idx="12"/>
          </p:nvPr>
        </p:nvSpPr>
        <p:spPr/>
        <p:txBody>
          <a:bodyPr/>
          <a:lstStyle/>
          <a:p>
            <a:fld id="{D4385911-A369-254E-86F9-364F5AB611C7}" type="slidenum">
              <a:rPr lang="en-US" smtClean="0"/>
              <a:t>8</a:t>
            </a:fld>
            <a:endParaRPr lang="en-US"/>
          </a:p>
        </p:txBody>
      </p:sp>
    </p:spTree>
    <p:extLst>
      <p:ext uri="{BB962C8B-B14F-4D97-AF65-F5344CB8AC3E}">
        <p14:creationId xmlns:p14="http://schemas.microsoft.com/office/powerpoint/2010/main" val="3303885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F6476-354A-6245-B2C9-87566B01CC5C}"/>
              </a:ext>
            </a:extLst>
          </p:cNvPr>
          <p:cNvSpPr>
            <a:spLocks noGrp="1"/>
          </p:cNvSpPr>
          <p:nvPr>
            <p:ph type="title"/>
          </p:nvPr>
        </p:nvSpPr>
        <p:spPr>
          <a:xfrm>
            <a:off x="551062" y="806991"/>
            <a:ext cx="6179347" cy="403506"/>
          </a:xfr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p>
            <a:r>
              <a:rPr lang="en-DE" sz="2000" dirty="0">
                <a:latin typeface="Arial" panose="020B0604020202020204" pitchFamily="34" charset="0"/>
                <a:cs typeface="Arial" panose="020B0604020202020204" pitchFamily="34" charset="0"/>
              </a:rPr>
              <a:t>Dataset</a:t>
            </a:r>
          </a:p>
        </p:txBody>
      </p:sp>
      <p:sp>
        <p:nvSpPr>
          <p:cNvPr id="3" name="Content Placeholder 2">
            <a:extLst>
              <a:ext uri="{FF2B5EF4-FFF2-40B4-BE49-F238E27FC236}">
                <a16:creationId xmlns:a16="http://schemas.microsoft.com/office/drawing/2014/main" id="{1F8D0B47-6450-5B4A-AFAD-F72B0122BAF6}"/>
              </a:ext>
            </a:extLst>
          </p:cNvPr>
          <p:cNvSpPr>
            <a:spLocks noGrp="1"/>
          </p:cNvSpPr>
          <p:nvPr>
            <p:ph idx="1"/>
          </p:nvPr>
        </p:nvSpPr>
        <p:spPr>
          <a:xfrm>
            <a:off x="2603969" y="3337446"/>
            <a:ext cx="3936092" cy="430887"/>
          </a:xfrm>
        </p:spPr>
        <p:txBody>
          <a:bodyPr>
            <a:normAutofit/>
          </a:bodyPr>
          <a:lstStyle/>
          <a:p>
            <a:pPr marL="0" indent="0">
              <a:buNone/>
            </a:pPr>
            <a:r>
              <a:rPr lang="en-DE" sz="1400" dirty="0"/>
              <a:t>Dataset de</a:t>
            </a:r>
            <a:r>
              <a:rPr lang="en-GB" sz="1400" dirty="0"/>
              <a:t>ta</a:t>
            </a:r>
            <a:r>
              <a:rPr lang="en-DE" sz="1400" dirty="0"/>
              <a:t>ils for the experiment.</a:t>
            </a:r>
          </a:p>
        </p:txBody>
      </p:sp>
      <p:sp>
        <p:nvSpPr>
          <p:cNvPr id="4" name="Date Placeholder 3">
            <a:extLst>
              <a:ext uri="{FF2B5EF4-FFF2-40B4-BE49-F238E27FC236}">
                <a16:creationId xmlns:a16="http://schemas.microsoft.com/office/drawing/2014/main" id="{B1D0685B-ECD5-3140-B863-EC471066091A}"/>
              </a:ext>
            </a:extLst>
          </p:cNvPr>
          <p:cNvSpPr>
            <a:spLocks noGrp="1"/>
          </p:cNvSpPr>
          <p:nvPr>
            <p:ph type="dt" sz="half" idx="10"/>
          </p:nvPr>
        </p:nvSpPr>
        <p:spPr/>
        <p:txBody>
          <a:bodyPr/>
          <a:lstStyle/>
          <a:p>
            <a:fld id="{2B2CCB73-6AD0-6C4B-BD27-54E5EFBD5744}" type="datetime1">
              <a:rPr lang="en-IN" smtClean="0"/>
              <a:t>24/03/22</a:t>
            </a:fld>
            <a:endParaRPr lang="en-US"/>
          </a:p>
        </p:txBody>
      </p:sp>
      <p:sp>
        <p:nvSpPr>
          <p:cNvPr id="5" name="Slide Number Placeholder 4">
            <a:extLst>
              <a:ext uri="{FF2B5EF4-FFF2-40B4-BE49-F238E27FC236}">
                <a16:creationId xmlns:a16="http://schemas.microsoft.com/office/drawing/2014/main" id="{9C47E83C-677F-D448-97F8-51C3BFA16D73}"/>
              </a:ext>
            </a:extLst>
          </p:cNvPr>
          <p:cNvSpPr>
            <a:spLocks noGrp="1"/>
          </p:cNvSpPr>
          <p:nvPr>
            <p:ph type="sldNum" sz="quarter" idx="12"/>
          </p:nvPr>
        </p:nvSpPr>
        <p:spPr/>
        <p:txBody>
          <a:bodyPr/>
          <a:lstStyle/>
          <a:p>
            <a:fld id="{D4385911-A369-254E-86F9-364F5AB611C7}" type="slidenum">
              <a:rPr lang="en-US" smtClean="0"/>
              <a:t>9</a:t>
            </a:fld>
            <a:endParaRPr lang="en-US"/>
          </a:p>
        </p:txBody>
      </p:sp>
      <p:graphicFrame>
        <p:nvGraphicFramePr>
          <p:cNvPr id="7" name="Table 7">
            <a:extLst>
              <a:ext uri="{FF2B5EF4-FFF2-40B4-BE49-F238E27FC236}">
                <a16:creationId xmlns:a16="http://schemas.microsoft.com/office/drawing/2014/main" id="{51A8E13F-9FFD-8F46-B278-1C6D2887EF8F}"/>
              </a:ext>
            </a:extLst>
          </p:cNvPr>
          <p:cNvGraphicFramePr>
            <a:graphicFrameLocks noGrp="1"/>
          </p:cNvGraphicFramePr>
          <p:nvPr>
            <p:extLst>
              <p:ext uri="{D42A27DB-BD31-4B8C-83A1-F6EECF244321}">
                <p14:modId xmlns:p14="http://schemas.microsoft.com/office/powerpoint/2010/main" val="2743667832"/>
              </p:ext>
            </p:extLst>
          </p:nvPr>
        </p:nvGraphicFramePr>
        <p:xfrm>
          <a:off x="551062" y="1396957"/>
          <a:ext cx="7412301" cy="1981200"/>
        </p:xfrm>
        <a:graphic>
          <a:graphicData uri="http://schemas.openxmlformats.org/drawingml/2006/table">
            <a:tbl>
              <a:tblPr firstRow="1" bandRow="1">
                <a:tableStyleId>{72833802-FEF1-4C79-8D5D-14CF1EAF98D9}</a:tableStyleId>
              </a:tblPr>
              <a:tblGrid>
                <a:gridCol w="1622693">
                  <a:extLst>
                    <a:ext uri="{9D8B030D-6E8A-4147-A177-3AD203B41FA5}">
                      <a16:colId xmlns:a16="http://schemas.microsoft.com/office/drawing/2014/main" val="2345834526"/>
                    </a:ext>
                  </a:extLst>
                </a:gridCol>
                <a:gridCol w="1342663">
                  <a:extLst>
                    <a:ext uri="{9D8B030D-6E8A-4147-A177-3AD203B41FA5}">
                      <a16:colId xmlns:a16="http://schemas.microsoft.com/office/drawing/2014/main" val="1566032926"/>
                    </a:ext>
                  </a:extLst>
                </a:gridCol>
                <a:gridCol w="1620455">
                  <a:extLst>
                    <a:ext uri="{9D8B030D-6E8A-4147-A177-3AD203B41FA5}">
                      <a16:colId xmlns:a16="http://schemas.microsoft.com/office/drawing/2014/main" val="1627718378"/>
                    </a:ext>
                  </a:extLst>
                </a:gridCol>
                <a:gridCol w="1017262">
                  <a:extLst>
                    <a:ext uri="{9D8B030D-6E8A-4147-A177-3AD203B41FA5}">
                      <a16:colId xmlns:a16="http://schemas.microsoft.com/office/drawing/2014/main" val="777433647"/>
                    </a:ext>
                  </a:extLst>
                </a:gridCol>
                <a:gridCol w="1809228">
                  <a:extLst>
                    <a:ext uri="{9D8B030D-6E8A-4147-A177-3AD203B41FA5}">
                      <a16:colId xmlns:a16="http://schemas.microsoft.com/office/drawing/2014/main" val="3174833373"/>
                    </a:ext>
                  </a:extLst>
                </a:gridCol>
              </a:tblGrid>
              <a:tr h="444333">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Total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Attack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Avg.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Aug. unlabled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0800175"/>
                  </a:ext>
                </a:extLst>
              </a:tr>
              <a:tr h="505797">
                <a:tc>
                  <a:txBody>
                    <a:bodyPr/>
                    <a:lstStyle/>
                    <a:p>
                      <a:pPr algn="ctr"/>
                      <a:r>
                        <a:rPr lang="en-DE" sz="1600" b="1" dirty="0">
                          <a:ln>
                            <a:noFill/>
                          </a:ln>
                          <a:solidFill>
                            <a:schemeClr val="tx1"/>
                          </a:solidFill>
                          <a:latin typeface="Arial" panose="020B0604020202020204" pitchFamily="34" charset="0"/>
                          <a:cs typeface="Arial" panose="020B0604020202020204" pitchFamily="34" charset="0"/>
                        </a:rPr>
                        <a:t>Codalab</a:t>
                      </a:r>
                      <a:r>
                        <a:rPr lang="en-DE" sz="1600" b="1" baseline="30000" dirty="0">
                          <a:latin typeface="Arial" panose="020B0604020202020204" pitchFamily="34" charset="0"/>
                          <a:cs typeface="Arial" panose="020B0604020202020204" pitchFamily="34" charset="0"/>
                        </a:rPr>
                        <a:t>1</a:t>
                      </a:r>
                    </a:p>
                    <a:p>
                      <a:pPr algn="ctr"/>
                      <a:r>
                        <a:rPr lang="en-DE" sz="1600" b="1" baseline="30000" dirty="0">
                          <a:ln>
                            <a:noFill/>
                          </a:ln>
                          <a:solidFill>
                            <a:schemeClr val="tx1"/>
                          </a:solidFill>
                          <a:latin typeface="Arial" panose="020B0604020202020204" pitchFamily="34" charset="0"/>
                          <a:cs typeface="Arial" panose="020B0604020202020204" pitchFamily="34" charset="0"/>
                        </a:rPr>
                        <a:t>Covid-19 Fake tweets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DE" sz="1600" b="1" kern="1200" baseline="30000" dirty="0">
                          <a:ln>
                            <a:noFill/>
                          </a:ln>
                          <a:solidFill>
                            <a:schemeClr val="tx1"/>
                          </a:solidFill>
                          <a:latin typeface="Arial" panose="020B0604020202020204" pitchFamily="34" charset="0"/>
                          <a:ea typeface="+mn-ea"/>
                          <a:cs typeface="Arial" panose="020B0604020202020204" pitchFamily="34" charset="0"/>
                        </a:rPr>
                        <a:t>(Fake/Real)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E" sz="1600" dirty="0">
                          <a:ln>
                            <a:noFill/>
                          </a:ln>
                          <a:solidFill>
                            <a:schemeClr val="tx1"/>
                          </a:solidFill>
                          <a:latin typeface="Arial" panose="020B0604020202020204" pitchFamily="34" charset="0"/>
                          <a:cs typeface="Arial" panose="020B0604020202020204" pitchFamily="34" charset="0"/>
                        </a:rPr>
                        <a:t>6090</a:t>
                      </a:r>
                    </a:p>
                    <a:p>
                      <a:pPr marL="0" marR="0" lvl="0" indent="0" algn="ctr" defTabSz="914400" rtl="0" eaLnBrk="1" fontAlgn="auto" latinLnBrk="0" hangingPunct="1">
                        <a:lnSpc>
                          <a:spcPct val="100000"/>
                        </a:lnSpc>
                        <a:spcBef>
                          <a:spcPts val="0"/>
                        </a:spcBef>
                        <a:spcAft>
                          <a:spcPts val="0"/>
                        </a:spcAft>
                        <a:buClrTx/>
                        <a:buSzTx/>
                        <a:buFontTx/>
                        <a:buNone/>
                        <a:tabLst/>
                        <a:defRPr/>
                      </a:pPr>
                      <a:r>
                        <a:rPr lang="en-DE" sz="1600" dirty="0">
                          <a:ln>
                            <a:noFill/>
                          </a:ln>
                          <a:solidFill>
                            <a:schemeClr val="tx1"/>
                          </a:solidFill>
                          <a:latin typeface="Arial" panose="020B0604020202020204" pitchFamily="34" charset="0"/>
                          <a:cs typeface="Arial" panose="020B0604020202020204" pitchFamily="34" charset="0"/>
                        </a:rPr>
                        <a:t>(3199/2891)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2000</a:t>
                      </a:r>
                    </a:p>
                    <a:p>
                      <a:pPr algn="ctr"/>
                      <a:r>
                        <a:rPr lang="en-DE" sz="1600" dirty="0">
                          <a:ln>
                            <a:noFill/>
                          </a:ln>
                          <a:solidFill>
                            <a:schemeClr val="tx1"/>
                          </a:solidFill>
                          <a:latin typeface="Arial" panose="020B0604020202020204" pitchFamily="34" charset="0"/>
                          <a:cs typeface="Arial" panose="020B0604020202020204" pitchFamily="34" charset="0"/>
                        </a:rPr>
                        <a:t>(1071/969)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6090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9286606"/>
                  </a:ext>
                </a:extLst>
              </a:tr>
              <a:tr h="393206">
                <a:tc>
                  <a:txBody>
                    <a:bodyPr/>
                    <a:lstStyle/>
                    <a:p>
                      <a:pPr algn="ctr"/>
                      <a:r>
                        <a:rPr lang="en-DE" sz="1600" b="1" dirty="0">
                          <a:ln>
                            <a:noFill/>
                          </a:ln>
                          <a:solidFill>
                            <a:schemeClr val="tx1"/>
                          </a:solidFill>
                          <a:latin typeface="Arial" panose="020B0604020202020204" pitchFamily="34" charset="0"/>
                          <a:cs typeface="Arial" panose="020B0604020202020204" pitchFamily="34" charset="0"/>
                        </a:rPr>
                        <a:t>IMDB</a:t>
                      </a:r>
                      <a:r>
                        <a:rPr lang="en-DE" sz="1600" b="1" baseline="30000" dirty="0">
                          <a:ln>
                            <a:noFill/>
                          </a:ln>
                          <a:solidFill>
                            <a:schemeClr val="tx1"/>
                          </a:solidFill>
                          <a:latin typeface="Arial" panose="020B0604020202020204" pitchFamily="34" charset="0"/>
                          <a:cs typeface="Arial" panose="020B0604020202020204" pitchFamily="34" charset="0"/>
                        </a:rPr>
                        <a:t>2</a:t>
                      </a:r>
                    </a:p>
                    <a:p>
                      <a:pPr algn="ctr"/>
                      <a:r>
                        <a:rPr lang="en-DE" sz="1600" b="1" baseline="30000" dirty="0">
                          <a:ln>
                            <a:noFill/>
                          </a:ln>
                          <a:solidFill>
                            <a:schemeClr val="tx1"/>
                          </a:solidFill>
                          <a:latin typeface="Arial" panose="020B0604020202020204" pitchFamily="34" charset="0"/>
                          <a:cs typeface="Arial" panose="020B0604020202020204" pitchFamily="34" charset="0"/>
                        </a:rPr>
                        <a:t>Sentiment</a:t>
                      </a:r>
                    </a:p>
                    <a:p>
                      <a:pPr algn="ctr"/>
                      <a:r>
                        <a:rPr lang="en-DE" sz="1600" b="1" baseline="30000" dirty="0">
                          <a:ln>
                            <a:noFill/>
                          </a:ln>
                          <a:solidFill>
                            <a:schemeClr val="tx1"/>
                          </a:solidFill>
                          <a:latin typeface="Arial" panose="020B0604020202020204" pitchFamily="34" charset="0"/>
                          <a:cs typeface="Arial" panose="020B0604020202020204" pitchFamily="34" charset="0"/>
                        </a:rPr>
                        <a:t>(Positive/Negative)</a:t>
                      </a:r>
                      <a:endParaRPr lang="en-DE" sz="1600" b="1" dirty="0">
                        <a:ln>
                          <a:noFill/>
                        </a:ln>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6050</a:t>
                      </a:r>
                    </a:p>
                    <a:p>
                      <a:pPr marL="0" marR="0" lvl="0" indent="0" algn="ctr" defTabSz="914400" rtl="0" eaLnBrk="1" fontAlgn="auto" latinLnBrk="0" hangingPunct="1">
                        <a:lnSpc>
                          <a:spcPct val="100000"/>
                        </a:lnSpc>
                        <a:spcBef>
                          <a:spcPts val="0"/>
                        </a:spcBef>
                        <a:spcAft>
                          <a:spcPts val="0"/>
                        </a:spcAft>
                        <a:buClrTx/>
                        <a:buSzTx/>
                        <a:buFontTx/>
                        <a:buNone/>
                        <a:tabLst/>
                        <a:defRPr/>
                      </a:pPr>
                      <a:r>
                        <a:rPr lang="en-DE" sz="1600" dirty="0">
                          <a:ln>
                            <a:noFill/>
                          </a:ln>
                          <a:solidFill>
                            <a:schemeClr val="tx1"/>
                          </a:solidFill>
                          <a:latin typeface="Arial" panose="020B0604020202020204" pitchFamily="34" charset="0"/>
                          <a:cs typeface="Arial" panose="020B0604020202020204" pitchFamily="34" charset="0"/>
                        </a:rPr>
                        <a:t>(3025/3025)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2000</a:t>
                      </a:r>
                    </a:p>
                    <a:p>
                      <a:pPr algn="ctr"/>
                      <a:r>
                        <a:rPr lang="en-DE" sz="1600" dirty="0">
                          <a:ln>
                            <a:noFill/>
                          </a:ln>
                          <a:solidFill>
                            <a:schemeClr val="tx1"/>
                          </a:solidFill>
                          <a:latin typeface="Arial" panose="020B0604020202020204" pitchFamily="34" charset="0"/>
                          <a:cs typeface="Arial" panose="020B0604020202020204" pitchFamily="34" charset="0"/>
                        </a:rPr>
                        <a:t>(1000/1000)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127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DE" sz="1600" dirty="0">
                          <a:ln>
                            <a:noFill/>
                          </a:ln>
                          <a:solidFill>
                            <a:schemeClr val="tx1"/>
                          </a:solidFill>
                          <a:latin typeface="Arial" panose="020B0604020202020204" pitchFamily="34" charset="0"/>
                          <a:cs typeface="Arial" panose="020B0604020202020204" pitchFamily="34" charset="0"/>
                        </a:rPr>
                        <a:t>6050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6574654"/>
                  </a:ext>
                </a:extLst>
              </a:tr>
            </a:tbl>
          </a:graphicData>
        </a:graphic>
      </p:graphicFrame>
      <p:sp>
        <p:nvSpPr>
          <p:cNvPr id="8" name="TextBox 7">
            <a:extLst>
              <a:ext uri="{FF2B5EF4-FFF2-40B4-BE49-F238E27FC236}">
                <a16:creationId xmlns:a16="http://schemas.microsoft.com/office/drawing/2014/main" id="{AC9EAE18-13C5-D74D-925E-3E0CDA8A90B5}"/>
              </a:ext>
            </a:extLst>
          </p:cNvPr>
          <p:cNvSpPr txBox="1"/>
          <p:nvPr/>
        </p:nvSpPr>
        <p:spPr>
          <a:xfrm>
            <a:off x="0" y="5362277"/>
            <a:ext cx="11385742" cy="1015663"/>
          </a:xfrm>
          <a:prstGeom prst="rect">
            <a:avLst/>
          </a:prstGeom>
          <a:noFill/>
        </p:spPr>
        <p:txBody>
          <a:bodyPr wrap="square" rtlCol="0">
            <a:spAutoFit/>
          </a:bodyPr>
          <a:lstStyle/>
          <a:p>
            <a:r>
              <a:rPr lang="en-GB" sz="1200" dirty="0">
                <a:solidFill>
                  <a:schemeClr val="tx1">
                    <a:lumMod val="65000"/>
                    <a:lumOff val="35000"/>
                  </a:schemeClr>
                </a:solidFill>
                <a:latin typeface="Arial" panose="020B0604020202020204" pitchFamily="34" charset="0"/>
                <a:cs typeface="Arial" panose="020B0604020202020204" pitchFamily="34" charset="0"/>
              </a:rPr>
              <a:t>Reference</a:t>
            </a:r>
          </a:p>
          <a:p>
            <a:pPr marL="228600" indent="-228600">
              <a:buFont typeface="+mj-lt"/>
              <a:buAutoNum type="arabicPeriod"/>
            </a:pPr>
            <a:r>
              <a:rPr lang="en-GB" sz="1200" dirty="0" err="1">
                <a:solidFill>
                  <a:schemeClr val="tx1">
                    <a:lumMod val="65000"/>
                    <a:lumOff val="35000"/>
                  </a:schemeClr>
                </a:solidFill>
                <a:latin typeface="Arial" panose="020B0604020202020204" pitchFamily="34" charset="0"/>
                <a:cs typeface="Arial" panose="020B0604020202020204" pitchFamily="34" charset="0"/>
              </a:rPr>
              <a:t>Parth</a:t>
            </a:r>
            <a:r>
              <a:rPr lang="en-GB" sz="1200" dirty="0">
                <a:solidFill>
                  <a:schemeClr val="tx1">
                    <a:lumMod val="65000"/>
                    <a:lumOff val="35000"/>
                  </a:schemeClr>
                </a:solidFill>
                <a:latin typeface="Arial" panose="020B0604020202020204" pitchFamily="34" charset="0"/>
                <a:cs typeface="Arial" panose="020B0604020202020204" pitchFamily="34" charset="0"/>
              </a:rPr>
              <a:t> Patwa et al. “Fighting an </a:t>
            </a:r>
            <a:r>
              <a:rPr lang="en-GB" sz="1200" dirty="0" err="1">
                <a:solidFill>
                  <a:schemeClr val="tx1">
                    <a:lumMod val="65000"/>
                    <a:lumOff val="35000"/>
                  </a:schemeClr>
                </a:solidFill>
                <a:latin typeface="Arial" panose="020B0604020202020204" pitchFamily="34" charset="0"/>
                <a:cs typeface="Arial" panose="020B0604020202020204" pitchFamily="34" charset="0"/>
              </a:rPr>
              <a:t>Infodemic</a:t>
            </a:r>
            <a:r>
              <a:rPr lang="en-GB" sz="1200" dirty="0">
                <a:solidFill>
                  <a:schemeClr val="tx1">
                    <a:lumMod val="65000"/>
                    <a:lumOff val="35000"/>
                  </a:schemeClr>
                </a:solidFill>
                <a:latin typeface="Arial" panose="020B0604020202020204" pitchFamily="34" charset="0"/>
                <a:cs typeface="Arial" panose="020B0604020202020204" pitchFamily="34" charset="0"/>
              </a:rPr>
              <a:t>: COVID-19 Fake News Dataset”. In: </a:t>
            </a:r>
            <a:r>
              <a:rPr lang="en-GB" sz="1200" i="1" dirty="0">
                <a:solidFill>
                  <a:schemeClr val="tx1">
                    <a:lumMod val="65000"/>
                    <a:lumOff val="35000"/>
                  </a:schemeClr>
                </a:solidFill>
                <a:latin typeface="Arial" panose="020B0604020202020204" pitchFamily="34" charset="0"/>
                <a:cs typeface="Arial" panose="020B0604020202020204" pitchFamily="34" charset="0"/>
              </a:rPr>
              <a:t>arXiv:2011.03327 [cs] </a:t>
            </a:r>
            <a:r>
              <a:rPr lang="en-GB" sz="1200" dirty="0">
                <a:solidFill>
                  <a:schemeClr val="tx1">
                    <a:lumMod val="65000"/>
                    <a:lumOff val="35000"/>
                  </a:schemeClr>
                </a:solidFill>
                <a:latin typeface="Arial" panose="020B0604020202020204" pitchFamily="34" charset="0"/>
                <a:cs typeface="Arial" panose="020B0604020202020204" pitchFamily="34" charset="0"/>
              </a:rPr>
              <a:t>(Mar. 2021). </a:t>
            </a:r>
            <a:r>
              <a:rPr lang="en-GB" sz="1200" dirty="0" err="1">
                <a:solidFill>
                  <a:schemeClr val="tx1">
                    <a:lumMod val="65000"/>
                    <a:lumOff val="35000"/>
                  </a:schemeClr>
                </a:solidFill>
                <a:latin typeface="Arial" panose="020B0604020202020204" pitchFamily="34" charset="0"/>
                <a:cs typeface="Arial" panose="020B0604020202020204" pitchFamily="34" charset="0"/>
              </a:rPr>
              <a:t>arXiv</a:t>
            </a:r>
            <a:r>
              <a:rPr lang="en-GB" sz="1200" dirty="0">
                <a:solidFill>
                  <a:schemeClr val="tx1">
                    <a:lumMod val="65000"/>
                    <a:lumOff val="35000"/>
                  </a:schemeClr>
                </a:solidFill>
                <a:latin typeface="Arial" panose="020B0604020202020204" pitchFamily="34" charset="0"/>
                <a:cs typeface="Arial" panose="020B0604020202020204" pitchFamily="34" charset="0"/>
              </a:rPr>
              <a:t>: 2011.03327 [cs] </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rPr>
              <a:t>Andrew L. Maas et al. “Learning Word Vectors for Sentiment Analysis”. In: </a:t>
            </a:r>
            <a:r>
              <a:rPr lang="en-GB" sz="1200" i="1" dirty="0">
                <a:solidFill>
                  <a:schemeClr val="tx1">
                    <a:lumMod val="65000"/>
                    <a:lumOff val="35000"/>
                  </a:schemeClr>
                </a:solidFill>
                <a:latin typeface="Arial" panose="020B0604020202020204" pitchFamily="34" charset="0"/>
                <a:cs typeface="Arial" panose="020B0604020202020204" pitchFamily="34" charset="0"/>
              </a:rPr>
              <a:t>Proceedings of </a:t>
            </a:r>
            <a:r>
              <a:rPr lang="en-GB" sz="1200" dirty="0">
                <a:solidFill>
                  <a:schemeClr val="tx1">
                    <a:lumMod val="65000"/>
                    <a:lumOff val="35000"/>
                  </a:schemeClr>
                </a:solidFill>
                <a:latin typeface="Arial" panose="020B0604020202020204" pitchFamily="34" charset="0"/>
                <a:cs typeface="Arial" panose="020B0604020202020204" pitchFamily="34" charset="0"/>
              </a:rPr>
              <a:t> </a:t>
            </a:r>
            <a:r>
              <a:rPr lang="en-GB" sz="1200" i="1" dirty="0">
                <a:solidFill>
                  <a:schemeClr val="tx1">
                    <a:lumMod val="65000"/>
                    <a:lumOff val="35000"/>
                  </a:schemeClr>
                </a:solidFill>
                <a:latin typeface="Arial" panose="020B0604020202020204" pitchFamily="34" charset="0"/>
                <a:cs typeface="Arial" panose="020B0604020202020204" pitchFamily="34" charset="0"/>
              </a:rPr>
              <a:t>he 49th Annual Meeting of the Association for Computational Linguistics: Human Language Technologies.</a:t>
            </a:r>
          </a:p>
          <a:p>
            <a:pPr marL="228600" indent="-228600">
              <a:buFont typeface="+mj-lt"/>
              <a:buAutoNum type="arabicPeriod"/>
            </a:pPr>
            <a:r>
              <a:rPr lang="en-GB" sz="1200" dirty="0">
                <a:solidFill>
                  <a:schemeClr val="tx1">
                    <a:lumMod val="65000"/>
                    <a:lumOff val="35000"/>
                  </a:schemeClr>
                </a:solidFill>
                <a:latin typeface="Arial" panose="020B0604020202020204" pitchFamily="34" charset="0"/>
                <a:cs typeface="Arial" panose="020B0604020202020204" pitchFamily="34" charset="0"/>
                <a:hlinkClick r:id="rId2"/>
              </a:rPr>
              <a:t>https://</a:t>
            </a:r>
            <a:r>
              <a:rPr lang="en-GB" sz="1200" dirty="0" err="1">
                <a:solidFill>
                  <a:schemeClr val="tx1">
                    <a:lumMod val="65000"/>
                    <a:lumOff val="35000"/>
                  </a:schemeClr>
                </a:solidFill>
                <a:latin typeface="Arial" panose="020B0604020202020204" pitchFamily="34" charset="0"/>
                <a:cs typeface="Arial" panose="020B0604020202020204" pitchFamily="34" charset="0"/>
                <a:hlinkClick r:id="rId2"/>
              </a:rPr>
              <a:t>texthero.org</a:t>
            </a:r>
            <a:r>
              <a:rPr lang="en-GB" sz="1200" dirty="0">
                <a:solidFill>
                  <a:schemeClr val="tx1">
                    <a:lumMod val="65000"/>
                    <a:lumOff val="35000"/>
                  </a:schemeClr>
                </a:solidFill>
                <a:latin typeface="Arial" panose="020B0604020202020204" pitchFamily="34" charset="0"/>
                <a:cs typeface="Arial" panose="020B0604020202020204" pitchFamily="34" charset="0"/>
                <a:hlinkClick r:id="rId2"/>
              </a:rPr>
              <a:t>/</a:t>
            </a:r>
            <a:endParaRPr lang="en-GB" sz="1200" dirty="0">
              <a:solidFill>
                <a:schemeClr val="tx1">
                  <a:lumMod val="65000"/>
                  <a:lumOff val="35000"/>
                </a:schemeClr>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ED6612D-7C70-D747-A347-DF54D31FBECC}"/>
              </a:ext>
            </a:extLst>
          </p:cNvPr>
          <p:cNvSpPr/>
          <p:nvPr/>
        </p:nvSpPr>
        <p:spPr>
          <a:xfrm>
            <a:off x="551062" y="3849602"/>
            <a:ext cx="7710976" cy="1565037"/>
          </a:xfrm>
          <a:prstGeom prst="rect">
            <a:avLst/>
          </a:prstGeom>
          <a:noFill/>
          <a:ln>
            <a:noFill/>
          </a:ln>
        </p:spPr>
        <p:txBody>
          <a:bodyPr vert="horz" lIns="91440" tIns="45720" rIns="91440" bIns="45720" rtlCol="0">
            <a:noAutofit/>
          </a:bodyPr>
          <a:lstStyle/>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IMDB dataset has comparatively higher number of correct words, and larger text length too.</a:t>
            </a:r>
          </a:p>
          <a:p>
            <a:pPr marL="285750" indent="-285750" defTabSz="914400">
              <a:spcBef>
                <a:spcPts val="1000"/>
              </a:spcBef>
              <a:buClr>
                <a:schemeClr val="tx1"/>
              </a:buClr>
              <a:buFont typeface="Wingdings" pitchFamily="2" charset="2"/>
              <a:buChar char="q"/>
            </a:pPr>
            <a:r>
              <a:rPr lang="en-GB" sz="1600" dirty="0">
                <a:solidFill>
                  <a:schemeClr val="tx1">
                    <a:lumMod val="85000"/>
                    <a:lumOff val="15000"/>
                  </a:schemeClr>
                </a:solidFill>
                <a:latin typeface="Arial" panose="020B0604020202020204" pitchFamily="34" charset="0"/>
                <a:cs typeface="Arial" panose="020B0604020202020204" pitchFamily="34" charset="0"/>
              </a:rPr>
              <a:t>Fake tweet dataset is collection of tweets so have incorrect spellings (hashtags), lower vocabulary size, and text length.</a:t>
            </a:r>
          </a:p>
        </p:txBody>
      </p:sp>
      <p:sp>
        <p:nvSpPr>
          <p:cNvPr id="14" name="TextBox 13">
            <a:extLst>
              <a:ext uri="{FF2B5EF4-FFF2-40B4-BE49-F238E27FC236}">
                <a16:creationId xmlns:a16="http://schemas.microsoft.com/office/drawing/2014/main" id="{F9D2E7C9-D3AD-544B-A8C4-E70D3B7122A9}"/>
              </a:ext>
            </a:extLst>
          </p:cNvPr>
          <p:cNvSpPr txBox="1"/>
          <p:nvPr/>
        </p:nvSpPr>
        <p:spPr>
          <a:xfrm>
            <a:off x="8425420" y="1374222"/>
            <a:ext cx="2960322" cy="1836400"/>
          </a:xfrm>
          <a:prstGeom prst="rect">
            <a:avLst/>
          </a:prstGeom>
          <a:noFill/>
          <a:ln>
            <a:noFill/>
          </a:ln>
        </p:spPr>
        <p:txBody>
          <a:bodyPr vert="horz" lIns="91440" tIns="45720" rIns="91440" bIns="45720" rtlCol="0">
            <a:noAutofit/>
          </a:bodyPr>
          <a:lstStyle>
            <a:defPPr>
              <a:defRPr lang="en-US"/>
            </a:defPPr>
            <a:lvl1pPr marL="285750" indent="-285750" defTabSz="914400">
              <a:spcBef>
                <a:spcPts val="1000"/>
              </a:spcBef>
              <a:buClr>
                <a:schemeClr val="tx1"/>
              </a:buClr>
              <a:buFont typeface="Wingdings" pitchFamily="2" charset="2"/>
              <a:buChar char="q"/>
              <a:defRPr sz="1600">
                <a:solidFill>
                  <a:schemeClr val="tx1">
                    <a:lumMod val="85000"/>
                    <a:lumOff val="15000"/>
                  </a:schemeClr>
                </a:solidFill>
                <a:latin typeface="Arial" panose="020B0604020202020204" pitchFamily="34" charset="0"/>
                <a:cs typeface="Arial" panose="020B0604020202020204" pitchFamily="34" charset="0"/>
              </a:defRPr>
            </a:lvl1pPr>
            <a:lvl2pPr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2pPr>
            <a:lvl3pPr marL="6858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3pPr>
            <a:lvl4pPr marL="9144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4pPr>
            <a:lvl5pPr marL="1143000" indent="-228600" defTabSz="914400">
              <a:lnSpc>
                <a:spcPct val="100000"/>
              </a:lnSpc>
              <a:spcBef>
                <a:spcPts val="1000"/>
              </a:spcBef>
              <a:buClr>
                <a:schemeClr val="tx1"/>
              </a:buClr>
              <a:buFont typeface="Wingdings" pitchFamily="2" charset="2"/>
              <a:buChar char="§"/>
              <a:defRPr>
                <a:solidFill>
                  <a:schemeClr val="tx1">
                    <a:lumMod val="85000"/>
                    <a:lumOff val="15000"/>
                  </a:schemeClr>
                </a:solidFill>
                <a:latin typeface="Arial" panose="020B0604020202020204" pitchFamily="34" charset="0"/>
                <a:cs typeface="Arial" panose="020B0604020202020204" pitchFamily="34" charset="0"/>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buNone/>
            </a:pPr>
            <a:r>
              <a:rPr lang="en-DE" b="1" dirty="0"/>
              <a:t>Data Preprocessing</a:t>
            </a:r>
          </a:p>
          <a:p>
            <a:r>
              <a:rPr lang="en-GB" dirty="0"/>
              <a:t>HTML tags removal. </a:t>
            </a:r>
          </a:p>
          <a:p>
            <a:r>
              <a:rPr lang="en-GB" dirty="0"/>
              <a:t>Digit removal.</a:t>
            </a:r>
          </a:p>
          <a:p>
            <a:r>
              <a:rPr lang="en-GB" dirty="0"/>
              <a:t>Lower casing.</a:t>
            </a:r>
          </a:p>
          <a:p>
            <a:r>
              <a:rPr lang="en-GB" dirty="0"/>
              <a:t>Punctuation removal. </a:t>
            </a:r>
          </a:p>
        </p:txBody>
      </p:sp>
    </p:spTree>
    <p:extLst>
      <p:ext uri="{BB962C8B-B14F-4D97-AF65-F5344CB8AC3E}">
        <p14:creationId xmlns:p14="http://schemas.microsoft.com/office/powerpoint/2010/main" val="109983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4" grpId="0"/>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
  <TotalTime>10477</TotalTime>
  <Words>3517</Words>
  <Application>Microsoft Macintosh PowerPoint</Application>
  <PresentationFormat>Widescreen</PresentationFormat>
  <Paragraphs>394</Paragraphs>
  <Slides>27</Slides>
  <Notes>15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Gill Sans MT</vt:lpstr>
      <vt:lpstr>Wingdings</vt:lpstr>
      <vt:lpstr>Parcel</vt:lpstr>
      <vt:lpstr>Assessment Of Mean Teacher And Prominent Adversarial Unlabeled Data For Language Classification </vt:lpstr>
      <vt:lpstr>Agenda</vt:lpstr>
      <vt:lpstr>MOtivation</vt:lpstr>
      <vt:lpstr>Research Question</vt:lpstr>
      <vt:lpstr>Proposed methodology</vt:lpstr>
      <vt:lpstr>PowerPoint Presentation</vt:lpstr>
      <vt:lpstr>Attack Recipes Used for Evaluation</vt:lpstr>
      <vt:lpstr>Experiment details</vt:lpstr>
      <vt:lpstr>Dataset</vt:lpstr>
      <vt:lpstr>Hyperparameter</vt:lpstr>
      <vt:lpstr>Evaluation Metrics</vt:lpstr>
      <vt:lpstr>Data Augmentation</vt:lpstr>
      <vt:lpstr>Experiment Result analysis</vt:lpstr>
      <vt:lpstr>Experiment results - IMDB Dataset</vt:lpstr>
      <vt:lpstr>Experiment results- Covid-19 fake tweets dataset</vt:lpstr>
      <vt:lpstr>Accuracy</vt:lpstr>
      <vt:lpstr>Attack success rate</vt:lpstr>
      <vt:lpstr>PowerPoint Presentation</vt:lpstr>
      <vt:lpstr>Word perturbation</vt:lpstr>
      <vt:lpstr>Perturbation score</vt:lpstr>
      <vt:lpstr>Discussing Research question</vt:lpstr>
      <vt:lpstr>Conclusion</vt:lpstr>
      <vt:lpstr>Limitations</vt:lpstr>
      <vt:lpstr>PowerPoint Presentation</vt:lpstr>
      <vt:lpstr>PowerPoint Presentation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bhupender saini</dc:creator>
  <cp:lastModifiedBy>Bhupender Kumar Saini</cp:lastModifiedBy>
  <cp:revision>192</cp:revision>
  <dcterms:created xsi:type="dcterms:W3CDTF">2020-03-12T07:04:24Z</dcterms:created>
  <dcterms:modified xsi:type="dcterms:W3CDTF">2022-03-25T10:04:24Z</dcterms:modified>
</cp:coreProperties>
</file>